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8" r:id="rId5"/>
    <p:sldId id="269" r:id="rId6"/>
    <p:sldId id="270" r:id="rId7"/>
    <p:sldId id="266" r:id="rId8"/>
    <p:sldId id="267" r:id="rId9"/>
    <p:sldId id="271" r:id="rId10"/>
    <p:sldId id="272" r:id="rId11"/>
    <p:sldId id="273" r:id="rId12"/>
    <p:sldId id="274" r:id="rId13"/>
    <p:sldId id="275" r:id="rId14"/>
    <p:sldId id="27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75" d="100"/>
          <a:sy n="75" d="100"/>
        </p:scale>
        <p:origin x="52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DE5639-A81E-4D27-849C-BA404F4FC6EE}" type="doc">
      <dgm:prSet loTypeId="urn:microsoft.com/office/officeart/2005/8/layout/process1" loCatId="process" qsTypeId="urn:microsoft.com/office/officeart/2005/8/quickstyle/simple1" qsCatId="simple" csTypeId="urn:microsoft.com/office/officeart/2005/8/colors/colorful1" csCatId="colorful" phldr="1"/>
      <dgm:spPr/>
    </dgm:pt>
    <dgm:pt modelId="{2D4AD6B6-330F-4DB4-91E1-A691077D6075}">
      <dgm:prSet phldrT="[Text]"/>
      <dgm:spPr/>
      <dgm:t>
        <a:bodyPr/>
        <a:lstStyle/>
        <a:p>
          <a:r>
            <a:rPr lang="id-ID" dirty="0" smtClean="0"/>
            <a:t>Hub dgn Terapis</a:t>
          </a:r>
          <a:endParaRPr lang="en-US" dirty="0"/>
        </a:p>
      </dgm:t>
    </dgm:pt>
    <dgm:pt modelId="{1E7EF607-DB3C-43B6-91B0-1E7D1F4F2676}" type="parTrans" cxnId="{E8F964CA-DE10-41B4-A646-431EA1EA4EB1}">
      <dgm:prSet/>
      <dgm:spPr/>
      <dgm:t>
        <a:bodyPr/>
        <a:lstStyle/>
        <a:p>
          <a:endParaRPr lang="en-US"/>
        </a:p>
      </dgm:t>
    </dgm:pt>
    <dgm:pt modelId="{4F1F21BC-8DB2-4856-B0D4-BFBF197E56DA}" type="sibTrans" cxnId="{E8F964CA-DE10-41B4-A646-431EA1EA4EB1}">
      <dgm:prSet/>
      <dgm:spPr/>
      <dgm:t>
        <a:bodyPr/>
        <a:lstStyle/>
        <a:p>
          <a:endParaRPr lang="en-US"/>
        </a:p>
      </dgm:t>
    </dgm:pt>
    <dgm:pt modelId="{71E4EF8C-C3E5-42EE-8848-F0215BCA4765}">
      <dgm:prSet phldrT="[Text]"/>
      <dgm:spPr/>
      <dgm:t>
        <a:bodyPr/>
        <a:lstStyle/>
        <a:p>
          <a:r>
            <a:rPr lang="id-ID" dirty="0" smtClean="0"/>
            <a:t>Hub dgn Anggota Lain</a:t>
          </a:r>
          <a:endParaRPr lang="en-US" dirty="0"/>
        </a:p>
      </dgm:t>
    </dgm:pt>
    <dgm:pt modelId="{7D55F716-FE9D-42B0-A553-8DFDFB969E73}" type="parTrans" cxnId="{610B6C9A-D55C-47A2-B1EA-34BC5CCBA4EC}">
      <dgm:prSet/>
      <dgm:spPr/>
      <dgm:t>
        <a:bodyPr/>
        <a:lstStyle/>
        <a:p>
          <a:endParaRPr lang="en-US"/>
        </a:p>
      </dgm:t>
    </dgm:pt>
    <dgm:pt modelId="{04615046-5B34-4BF2-92DF-C7B76DF96686}" type="sibTrans" cxnId="{610B6C9A-D55C-47A2-B1EA-34BC5CCBA4EC}">
      <dgm:prSet/>
      <dgm:spPr/>
      <dgm:t>
        <a:bodyPr/>
        <a:lstStyle/>
        <a:p>
          <a:endParaRPr lang="en-US"/>
        </a:p>
      </dgm:t>
    </dgm:pt>
    <dgm:pt modelId="{E7FD12C3-DD61-489D-BA7B-C882C40E4195}">
      <dgm:prSet phldrT="[Text]"/>
      <dgm:spPr/>
      <dgm:t>
        <a:bodyPr/>
        <a:lstStyle/>
        <a:p>
          <a:r>
            <a:rPr lang="id-ID" dirty="0" smtClean="0"/>
            <a:t>Pengalaman Menjadi Bagian dari Kelompok</a:t>
          </a:r>
          <a:endParaRPr lang="en-US" dirty="0"/>
        </a:p>
      </dgm:t>
    </dgm:pt>
    <dgm:pt modelId="{80401870-E76E-4271-B880-ACA9546BF262}" type="parTrans" cxnId="{5F46401A-2A9A-47CE-9658-C34A50E552E0}">
      <dgm:prSet/>
      <dgm:spPr/>
      <dgm:t>
        <a:bodyPr/>
        <a:lstStyle/>
        <a:p>
          <a:endParaRPr lang="en-US"/>
        </a:p>
      </dgm:t>
    </dgm:pt>
    <dgm:pt modelId="{FF48033B-97BA-46D8-9487-AD524B989BAC}" type="sibTrans" cxnId="{5F46401A-2A9A-47CE-9658-C34A50E552E0}">
      <dgm:prSet/>
      <dgm:spPr/>
      <dgm:t>
        <a:bodyPr/>
        <a:lstStyle/>
        <a:p>
          <a:endParaRPr lang="en-US"/>
        </a:p>
      </dgm:t>
    </dgm:pt>
    <dgm:pt modelId="{0AF9A2E5-C4E8-42EF-B6E5-8309F5AB9D37}" type="pres">
      <dgm:prSet presAssocID="{82DE5639-A81E-4D27-849C-BA404F4FC6EE}" presName="Name0" presStyleCnt="0">
        <dgm:presLayoutVars>
          <dgm:dir/>
          <dgm:resizeHandles val="exact"/>
        </dgm:presLayoutVars>
      </dgm:prSet>
      <dgm:spPr/>
    </dgm:pt>
    <dgm:pt modelId="{E9C9EA9D-BCA2-4867-8B12-0779B21FAD08}" type="pres">
      <dgm:prSet presAssocID="{2D4AD6B6-330F-4DB4-91E1-A691077D6075}" presName="node" presStyleLbl="node1" presStyleIdx="0" presStyleCnt="3">
        <dgm:presLayoutVars>
          <dgm:bulletEnabled val="1"/>
        </dgm:presLayoutVars>
      </dgm:prSet>
      <dgm:spPr/>
      <dgm:t>
        <a:bodyPr/>
        <a:lstStyle/>
        <a:p>
          <a:endParaRPr lang="en-US"/>
        </a:p>
      </dgm:t>
    </dgm:pt>
    <dgm:pt modelId="{7B5004D6-5CB3-43C4-B678-584592C314AA}" type="pres">
      <dgm:prSet presAssocID="{4F1F21BC-8DB2-4856-B0D4-BFBF197E56DA}" presName="sibTrans" presStyleLbl="sibTrans2D1" presStyleIdx="0" presStyleCnt="2"/>
      <dgm:spPr/>
      <dgm:t>
        <a:bodyPr/>
        <a:lstStyle/>
        <a:p>
          <a:endParaRPr lang="en-US"/>
        </a:p>
      </dgm:t>
    </dgm:pt>
    <dgm:pt modelId="{B23A6E28-C2AC-4418-BA4D-A6561FA6E1C3}" type="pres">
      <dgm:prSet presAssocID="{4F1F21BC-8DB2-4856-B0D4-BFBF197E56DA}" presName="connectorText" presStyleLbl="sibTrans2D1" presStyleIdx="0" presStyleCnt="2"/>
      <dgm:spPr/>
      <dgm:t>
        <a:bodyPr/>
        <a:lstStyle/>
        <a:p>
          <a:endParaRPr lang="en-US"/>
        </a:p>
      </dgm:t>
    </dgm:pt>
    <dgm:pt modelId="{0D125EF5-AC83-474B-8FFC-44BDDBC66111}" type="pres">
      <dgm:prSet presAssocID="{71E4EF8C-C3E5-42EE-8848-F0215BCA4765}" presName="node" presStyleLbl="node1" presStyleIdx="1" presStyleCnt="3">
        <dgm:presLayoutVars>
          <dgm:bulletEnabled val="1"/>
        </dgm:presLayoutVars>
      </dgm:prSet>
      <dgm:spPr/>
      <dgm:t>
        <a:bodyPr/>
        <a:lstStyle/>
        <a:p>
          <a:endParaRPr lang="en-US"/>
        </a:p>
      </dgm:t>
    </dgm:pt>
    <dgm:pt modelId="{33F00B2B-CB11-444C-BD64-92C9F97EE4BD}" type="pres">
      <dgm:prSet presAssocID="{04615046-5B34-4BF2-92DF-C7B76DF96686}" presName="sibTrans" presStyleLbl="sibTrans2D1" presStyleIdx="1" presStyleCnt="2"/>
      <dgm:spPr/>
      <dgm:t>
        <a:bodyPr/>
        <a:lstStyle/>
        <a:p>
          <a:endParaRPr lang="en-US"/>
        </a:p>
      </dgm:t>
    </dgm:pt>
    <dgm:pt modelId="{6FC89426-F312-4EA5-BBCA-7C240AA409A9}" type="pres">
      <dgm:prSet presAssocID="{04615046-5B34-4BF2-92DF-C7B76DF96686}" presName="connectorText" presStyleLbl="sibTrans2D1" presStyleIdx="1" presStyleCnt="2"/>
      <dgm:spPr/>
      <dgm:t>
        <a:bodyPr/>
        <a:lstStyle/>
        <a:p>
          <a:endParaRPr lang="en-US"/>
        </a:p>
      </dgm:t>
    </dgm:pt>
    <dgm:pt modelId="{C7DE9921-2C1B-4DDB-BED3-DBB317A02D31}" type="pres">
      <dgm:prSet presAssocID="{E7FD12C3-DD61-489D-BA7B-C882C40E4195}" presName="node" presStyleLbl="node1" presStyleIdx="2" presStyleCnt="3">
        <dgm:presLayoutVars>
          <dgm:bulletEnabled val="1"/>
        </dgm:presLayoutVars>
      </dgm:prSet>
      <dgm:spPr/>
      <dgm:t>
        <a:bodyPr/>
        <a:lstStyle/>
        <a:p>
          <a:endParaRPr lang="en-US"/>
        </a:p>
      </dgm:t>
    </dgm:pt>
  </dgm:ptLst>
  <dgm:cxnLst>
    <dgm:cxn modelId="{E8F964CA-DE10-41B4-A646-431EA1EA4EB1}" srcId="{82DE5639-A81E-4D27-849C-BA404F4FC6EE}" destId="{2D4AD6B6-330F-4DB4-91E1-A691077D6075}" srcOrd="0" destOrd="0" parTransId="{1E7EF607-DB3C-43B6-91B0-1E7D1F4F2676}" sibTransId="{4F1F21BC-8DB2-4856-B0D4-BFBF197E56DA}"/>
    <dgm:cxn modelId="{7E4A3BEB-59A0-42AF-811E-B8D4A9B0A3FA}" type="presOf" srcId="{2D4AD6B6-330F-4DB4-91E1-A691077D6075}" destId="{E9C9EA9D-BCA2-4867-8B12-0779B21FAD08}" srcOrd="0" destOrd="0" presId="urn:microsoft.com/office/officeart/2005/8/layout/process1"/>
    <dgm:cxn modelId="{240FD1E3-CBAD-4282-AD61-28B78A6F7F8C}" type="presOf" srcId="{82DE5639-A81E-4D27-849C-BA404F4FC6EE}" destId="{0AF9A2E5-C4E8-42EF-B6E5-8309F5AB9D37}" srcOrd="0" destOrd="0" presId="urn:microsoft.com/office/officeart/2005/8/layout/process1"/>
    <dgm:cxn modelId="{BF498B9A-7377-42D3-A1F3-95DCA1D72FFF}" type="presOf" srcId="{04615046-5B34-4BF2-92DF-C7B76DF96686}" destId="{33F00B2B-CB11-444C-BD64-92C9F97EE4BD}" srcOrd="0" destOrd="0" presId="urn:microsoft.com/office/officeart/2005/8/layout/process1"/>
    <dgm:cxn modelId="{5F46401A-2A9A-47CE-9658-C34A50E552E0}" srcId="{82DE5639-A81E-4D27-849C-BA404F4FC6EE}" destId="{E7FD12C3-DD61-489D-BA7B-C882C40E4195}" srcOrd="2" destOrd="0" parTransId="{80401870-E76E-4271-B880-ACA9546BF262}" sibTransId="{FF48033B-97BA-46D8-9487-AD524B989BAC}"/>
    <dgm:cxn modelId="{0EC75921-F3BE-4E6E-B491-0984D3DA586B}" type="presOf" srcId="{4F1F21BC-8DB2-4856-B0D4-BFBF197E56DA}" destId="{B23A6E28-C2AC-4418-BA4D-A6561FA6E1C3}" srcOrd="1" destOrd="0" presId="urn:microsoft.com/office/officeart/2005/8/layout/process1"/>
    <dgm:cxn modelId="{610B6C9A-D55C-47A2-B1EA-34BC5CCBA4EC}" srcId="{82DE5639-A81E-4D27-849C-BA404F4FC6EE}" destId="{71E4EF8C-C3E5-42EE-8848-F0215BCA4765}" srcOrd="1" destOrd="0" parTransId="{7D55F716-FE9D-42B0-A553-8DFDFB969E73}" sibTransId="{04615046-5B34-4BF2-92DF-C7B76DF96686}"/>
    <dgm:cxn modelId="{CFF27C99-403F-4FBA-9144-B1C06A03AD4E}" type="presOf" srcId="{71E4EF8C-C3E5-42EE-8848-F0215BCA4765}" destId="{0D125EF5-AC83-474B-8FFC-44BDDBC66111}" srcOrd="0" destOrd="0" presId="urn:microsoft.com/office/officeart/2005/8/layout/process1"/>
    <dgm:cxn modelId="{AFF20E6B-A38C-4AF0-8D4B-E99EE4B13A24}" type="presOf" srcId="{4F1F21BC-8DB2-4856-B0D4-BFBF197E56DA}" destId="{7B5004D6-5CB3-43C4-B678-584592C314AA}" srcOrd="0" destOrd="0" presId="urn:microsoft.com/office/officeart/2005/8/layout/process1"/>
    <dgm:cxn modelId="{61FFF9F9-1674-4192-954E-6ECD1CFFA4F6}" type="presOf" srcId="{E7FD12C3-DD61-489D-BA7B-C882C40E4195}" destId="{C7DE9921-2C1B-4DDB-BED3-DBB317A02D31}" srcOrd="0" destOrd="0" presId="urn:microsoft.com/office/officeart/2005/8/layout/process1"/>
    <dgm:cxn modelId="{3B99E96C-66AA-495A-8843-53293AD5985A}" type="presOf" srcId="{04615046-5B34-4BF2-92DF-C7B76DF96686}" destId="{6FC89426-F312-4EA5-BBCA-7C240AA409A9}" srcOrd="1" destOrd="0" presId="urn:microsoft.com/office/officeart/2005/8/layout/process1"/>
    <dgm:cxn modelId="{FD94ACE8-F86B-4CB7-802C-29E49B999491}" type="presParOf" srcId="{0AF9A2E5-C4E8-42EF-B6E5-8309F5AB9D37}" destId="{E9C9EA9D-BCA2-4867-8B12-0779B21FAD08}" srcOrd="0" destOrd="0" presId="urn:microsoft.com/office/officeart/2005/8/layout/process1"/>
    <dgm:cxn modelId="{5A3EFFDE-54F5-4B0D-BEA0-FF8F16039ACB}" type="presParOf" srcId="{0AF9A2E5-C4E8-42EF-B6E5-8309F5AB9D37}" destId="{7B5004D6-5CB3-43C4-B678-584592C314AA}" srcOrd="1" destOrd="0" presId="urn:microsoft.com/office/officeart/2005/8/layout/process1"/>
    <dgm:cxn modelId="{F20F2111-C743-472C-A702-7907DB6B0876}" type="presParOf" srcId="{7B5004D6-5CB3-43C4-B678-584592C314AA}" destId="{B23A6E28-C2AC-4418-BA4D-A6561FA6E1C3}" srcOrd="0" destOrd="0" presId="urn:microsoft.com/office/officeart/2005/8/layout/process1"/>
    <dgm:cxn modelId="{35C2294B-D06C-4F9D-AFC1-F9296AA516BA}" type="presParOf" srcId="{0AF9A2E5-C4E8-42EF-B6E5-8309F5AB9D37}" destId="{0D125EF5-AC83-474B-8FFC-44BDDBC66111}" srcOrd="2" destOrd="0" presId="urn:microsoft.com/office/officeart/2005/8/layout/process1"/>
    <dgm:cxn modelId="{0A5CFDEB-4524-487A-BDB8-A369BAAB5D12}" type="presParOf" srcId="{0AF9A2E5-C4E8-42EF-B6E5-8309F5AB9D37}" destId="{33F00B2B-CB11-444C-BD64-92C9F97EE4BD}" srcOrd="3" destOrd="0" presId="urn:microsoft.com/office/officeart/2005/8/layout/process1"/>
    <dgm:cxn modelId="{EEA825F1-4515-4273-A6E1-6BF31679872A}" type="presParOf" srcId="{33F00B2B-CB11-444C-BD64-92C9F97EE4BD}" destId="{6FC89426-F312-4EA5-BBCA-7C240AA409A9}" srcOrd="0" destOrd="0" presId="urn:microsoft.com/office/officeart/2005/8/layout/process1"/>
    <dgm:cxn modelId="{E68E9131-7DD4-44E0-A3A3-70D4E20435C1}" type="presParOf" srcId="{0AF9A2E5-C4E8-42EF-B6E5-8309F5AB9D37}" destId="{C7DE9921-2C1B-4DDB-BED3-DBB317A02D3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F6FC3F-51A6-408F-828C-8AF663611B8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551A013F-9741-4453-8831-3C12C071D2FA}">
      <dgm:prSet phldrT="[Text]" custT="1"/>
      <dgm:spPr/>
      <dgm:t>
        <a:bodyPr/>
        <a:lstStyle/>
        <a:p>
          <a:r>
            <a:rPr lang="id-ID" sz="3200" dirty="0" smtClean="0"/>
            <a:t>Orientasi    Realitas</a:t>
          </a:r>
        </a:p>
        <a:p>
          <a:r>
            <a:rPr lang="id-ID" sz="1400" dirty="0" smtClean="0"/>
            <a:t>Membedakan informasi yg relevan                 dgn kondisi aktual</a:t>
          </a:r>
          <a:endParaRPr lang="en-US" sz="1400" dirty="0"/>
        </a:p>
      </dgm:t>
    </dgm:pt>
    <dgm:pt modelId="{2DDFF8BB-A0B8-4763-AF35-3A76C6B40062}" type="parTrans" cxnId="{8D2A1324-12D8-4369-9F1F-7B9B89842476}">
      <dgm:prSet/>
      <dgm:spPr/>
      <dgm:t>
        <a:bodyPr/>
        <a:lstStyle/>
        <a:p>
          <a:endParaRPr lang="en-US"/>
        </a:p>
      </dgm:t>
    </dgm:pt>
    <dgm:pt modelId="{3508BCA8-B68E-4280-A936-9563D93198A1}" type="sibTrans" cxnId="{8D2A1324-12D8-4369-9F1F-7B9B89842476}">
      <dgm:prSet/>
      <dgm:spPr/>
      <dgm:t>
        <a:bodyPr/>
        <a:lstStyle/>
        <a:p>
          <a:endParaRPr lang="en-US"/>
        </a:p>
      </dgm:t>
    </dgm:pt>
    <dgm:pt modelId="{0284D5AE-E5CA-4B31-A715-2F9463FC3612}">
      <dgm:prSet phldrT="[Text]" custT="1"/>
      <dgm:spPr/>
      <dgm:t>
        <a:bodyPr/>
        <a:lstStyle/>
        <a:p>
          <a:r>
            <a:rPr lang="id-ID" sz="3200" dirty="0" smtClean="0"/>
            <a:t>Ketrampilan  Sosial</a:t>
          </a:r>
        </a:p>
        <a:p>
          <a:r>
            <a:rPr lang="id-ID" sz="1400" dirty="0" smtClean="0"/>
            <a:t>Menyapa, memulai percakapan, mempertahankan percakapan,meminta bantuan, merespons orla</a:t>
          </a:r>
          <a:endParaRPr lang="en-US" sz="1400" dirty="0"/>
        </a:p>
      </dgm:t>
    </dgm:pt>
    <dgm:pt modelId="{6EF9F0CC-4936-4D8A-B1D1-E277E2DE0DAB}" type="parTrans" cxnId="{1568A008-9ACC-490F-A639-A2333D959C67}">
      <dgm:prSet/>
      <dgm:spPr/>
      <dgm:t>
        <a:bodyPr/>
        <a:lstStyle/>
        <a:p>
          <a:endParaRPr lang="en-US"/>
        </a:p>
      </dgm:t>
    </dgm:pt>
    <dgm:pt modelId="{D78CFF68-E8EB-446B-BAD8-901A0692AE5D}" type="sibTrans" cxnId="{1568A008-9ACC-490F-A639-A2333D959C67}">
      <dgm:prSet/>
      <dgm:spPr/>
      <dgm:t>
        <a:bodyPr/>
        <a:lstStyle/>
        <a:p>
          <a:endParaRPr lang="en-US"/>
        </a:p>
      </dgm:t>
    </dgm:pt>
    <dgm:pt modelId="{342F2402-869E-4EBC-B621-D7B7E22EDFBC}">
      <dgm:prSet phldrT="[Text]" custT="1"/>
      <dgm:spPr/>
      <dgm:t>
        <a:bodyPr/>
        <a:lstStyle/>
        <a:p>
          <a:r>
            <a:rPr lang="id-ID" sz="3200" dirty="0" smtClean="0"/>
            <a:t>Psikoedukasi</a:t>
          </a:r>
        </a:p>
        <a:p>
          <a:r>
            <a:rPr lang="id-ID" sz="1400" dirty="0" smtClean="0"/>
            <a:t>Memberi pemahaman tentang kondisi psikologis, pengelolaan gejala, tanda kekambuhan, pentingnya mengikuti rencana perawatan</a:t>
          </a:r>
          <a:endParaRPr lang="en-US" sz="1400" dirty="0"/>
        </a:p>
      </dgm:t>
    </dgm:pt>
    <dgm:pt modelId="{D9AB22B8-7E97-4822-8C14-D477B8B270A1}" type="parTrans" cxnId="{BC8C4597-DB99-4B85-90F9-134393CE2428}">
      <dgm:prSet/>
      <dgm:spPr/>
      <dgm:t>
        <a:bodyPr/>
        <a:lstStyle/>
        <a:p>
          <a:endParaRPr lang="en-US"/>
        </a:p>
      </dgm:t>
    </dgm:pt>
    <dgm:pt modelId="{B9D6D5F8-4364-43DB-B5A2-F694710CA14D}" type="sibTrans" cxnId="{BC8C4597-DB99-4B85-90F9-134393CE2428}">
      <dgm:prSet/>
      <dgm:spPr/>
      <dgm:t>
        <a:bodyPr/>
        <a:lstStyle/>
        <a:p>
          <a:endParaRPr lang="en-US"/>
        </a:p>
      </dgm:t>
    </dgm:pt>
    <dgm:pt modelId="{DD276C34-E6F0-4CF1-A1F1-D3EA3AAF7498}">
      <dgm:prSet phldrT="[Text]" custT="1"/>
      <dgm:spPr/>
      <dgm:t>
        <a:bodyPr/>
        <a:lstStyle/>
        <a:p>
          <a:r>
            <a:rPr lang="id-ID" sz="3200" dirty="0" smtClean="0"/>
            <a:t>Remediasi (Latihan Fungsi Tertentu)</a:t>
          </a:r>
        </a:p>
        <a:p>
          <a:r>
            <a:rPr lang="id-ID" sz="1400" dirty="0" smtClean="0"/>
            <a:t>Merancang kegiatan melatih kemampuan kognitif &amp; fungsi sehari2 sesuai kebutuhan</a:t>
          </a:r>
          <a:endParaRPr lang="en-US" sz="1400" dirty="0"/>
        </a:p>
      </dgm:t>
    </dgm:pt>
    <dgm:pt modelId="{33826A9A-B920-4E62-8F29-10C95CE75756}" type="parTrans" cxnId="{61D4F61C-B182-4762-B576-A51F682DA195}">
      <dgm:prSet/>
      <dgm:spPr/>
      <dgm:t>
        <a:bodyPr/>
        <a:lstStyle/>
        <a:p>
          <a:endParaRPr lang="en-US"/>
        </a:p>
      </dgm:t>
    </dgm:pt>
    <dgm:pt modelId="{8E3EF63E-1A35-4FBB-A3A1-3B663D4D71A3}" type="sibTrans" cxnId="{61D4F61C-B182-4762-B576-A51F682DA195}">
      <dgm:prSet/>
      <dgm:spPr/>
      <dgm:t>
        <a:bodyPr/>
        <a:lstStyle/>
        <a:p>
          <a:endParaRPr lang="en-US"/>
        </a:p>
      </dgm:t>
    </dgm:pt>
    <dgm:pt modelId="{38F6C051-4C4E-4A26-A068-4E0F3B3FD823}">
      <dgm:prSet phldrT="[Text]" custT="1"/>
      <dgm:spPr/>
      <dgm:t>
        <a:bodyPr/>
        <a:lstStyle/>
        <a:p>
          <a:r>
            <a:rPr lang="id-ID" sz="3200" dirty="0" smtClean="0"/>
            <a:t>Rehabilitasi Psikososial</a:t>
          </a:r>
        </a:p>
        <a:p>
          <a:r>
            <a:rPr lang="id-ID" sz="1400" dirty="0" smtClean="0"/>
            <a:t>Fokus pada kemampuan menjalankan kehidupan sehari2 &amp; berfungsi dilingkungan </a:t>
          </a:r>
          <a:endParaRPr lang="en-US" sz="1400" dirty="0"/>
        </a:p>
      </dgm:t>
    </dgm:pt>
    <dgm:pt modelId="{6AEB7A70-5426-4369-9243-5C249A51F44C}" type="parTrans" cxnId="{C30B2D1F-5F57-4A45-B17D-7206F0188BEF}">
      <dgm:prSet/>
      <dgm:spPr/>
      <dgm:t>
        <a:bodyPr/>
        <a:lstStyle/>
        <a:p>
          <a:endParaRPr lang="en-US"/>
        </a:p>
      </dgm:t>
    </dgm:pt>
    <dgm:pt modelId="{BFD0B412-76BA-419A-8CF8-F4FA1B7BC84A}" type="sibTrans" cxnId="{C30B2D1F-5F57-4A45-B17D-7206F0188BEF}">
      <dgm:prSet/>
      <dgm:spPr/>
      <dgm:t>
        <a:bodyPr/>
        <a:lstStyle/>
        <a:p>
          <a:endParaRPr lang="en-US"/>
        </a:p>
      </dgm:t>
    </dgm:pt>
    <dgm:pt modelId="{0D85434E-A271-469E-A649-EDAF04618C99}" type="pres">
      <dgm:prSet presAssocID="{86F6FC3F-51A6-408F-828C-8AF663611B80}" presName="diagram" presStyleCnt="0">
        <dgm:presLayoutVars>
          <dgm:dir/>
          <dgm:resizeHandles val="exact"/>
        </dgm:presLayoutVars>
      </dgm:prSet>
      <dgm:spPr/>
    </dgm:pt>
    <dgm:pt modelId="{094B17A7-A487-471D-8CD4-B5F20ADEBB56}" type="pres">
      <dgm:prSet presAssocID="{551A013F-9741-4453-8831-3C12C071D2FA}" presName="node" presStyleLbl="node1" presStyleIdx="0" presStyleCnt="5">
        <dgm:presLayoutVars>
          <dgm:bulletEnabled val="1"/>
        </dgm:presLayoutVars>
      </dgm:prSet>
      <dgm:spPr/>
    </dgm:pt>
    <dgm:pt modelId="{C46D8A67-B4A6-4D5B-9C86-DD2C342B8F8B}" type="pres">
      <dgm:prSet presAssocID="{3508BCA8-B68E-4280-A936-9563D93198A1}" presName="sibTrans" presStyleCnt="0"/>
      <dgm:spPr/>
    </dgm:pt>
    <dgm:pt modelId="{9C71DCC7-E17D-45CA-A9B4-7DE385BD5321}" type="pres">
      <dgm:prSet presAssocID="{0284D5AE-E5CA-4B31-A715-2F9463FC3612}" presName="node" presStyleLbl="node1" presStyleIdx="1" presStyleCnt="5">
        <dgm:presLayoutVars>
          <dgm:bulletEnabled val="1"/>
        </dgm:presLayoutVars>
      </dgm:prSet>
      <dgm:spPr/>
    </dgm:pt>
    <dgm:pt modelId="{5D9DDB7D-738C-407D-B3AC-4B9F6151B802}" type="pres">
      <dgm:prSet presAssocID="{D78CFF68-E8EB-446B-BAD8-901A0692AE5D}" presName="sibTrans" presStyleCnt="0"/>
      <dgm:spPr/>
    </dgm:pt>
    <dgm:pt modelId="{BA09073F-2C61-436A-81C2-96529033BE10}" type="pres">
      <dgm:prSet presAssocID="{342F2402-869E-4EBC-B621-D7B7E22EDFBC}" presName="node" presStyleLbl="node1" presStyleIdx="2" presStyleCnt="5">
        <dgm:presLayoutVars>
          <dgm:bulletEnabled val="1"/>
        </dgm:presLayoutVars>
      </dgm:prSet>
      <dgm:spPr/>
    </dgm:pt>
    <dgm:pt modelId="{C0206FC8-1B76-4D36-B58C-60981616834B}" type="pres">
      <dgm:prSet presAssocID="{B9D6D5F8-4364-43DB-B5A2-F694710CA14D}" presName="sibTrans" presStyleCnt="0"/>
      <dgm:spPr/>
    </dgm:pt>
    <dgm:pt modelId="{0E314B0F-56E9-4912-90E5-D142A9C76C07}" type="pres">
      <dgm:prSet presAssocID="{DD276C34-E6F0-4CF1-A1F1-D3EA3AAF7498}" presName="node" presStyleLbl="node1" presStyleIdx="3" presStyleCnt="5">
        <dgm:presLayoutVars>
          <dgm:bulletEnabled val="1"/>
        </dgm:presLayoutVars>
      </dgm:prSet>
      <dgm:spPr/>
      <dgm:t>
        <a:bodyPr/>
        <a:lstStyle/>
        <a:p>
          <a:endParaRPr lang="en-US"/>
        </a:p>
      </dgm:t>
    </dgm:pt>
    <dgm:pt modelId="{03B7E5A6-E30B-4130-A53E-C47BFF7E301F}" type="pres">
      <dgm:prSet presAssocID="{8E3EF63E-1A35-4FBB-A3A1-3B663D4D71A3}" presName="sibTrans" presStyleCnt="0"/>
      <dgm:spPr/>
    </dgm:pt>
    <dgm:pt modelId="{17B0ACC4-281F-4498-85D0-C91D1388F52D}" type="pres">
      <dgm:prSet presAssocID="{38F6C051-4C4E-4A26-A068-4E0F3B3FD823}" presName="node" presStyleLbl="node1" presStyleIdx="4" presStyleCnt="5">
        <dgm:presLayoutVars>
          <dgm:bulletEnabled val="1"/>
        </dgm:presLayoutVars>
      </dgm:prSet>
      <dgm:spPr/>
      <dgm:t>
        <a:bodyPr/>
        <a:lstStyle/>
        <a:p>
          <a:endParaRPr lang="en-US"/>
        </a:p>
      </dgm:t>
    </dgm:pt>
  </dgm:ptLst>
  <dgm:cxnLst>
    <dgm:cxn modelId="{E749083E-3C8D-43EC-83AD-333629BC30E9}" type="presOf" srcId="{86F6FC3F-51A6-408F-828C-8AF663611B80}" destId="{0D85434E-A271-469E-A649-EDAF04618C99}" srcOrd="0" destOrd="0" presId="urn:microsoft.com/office/officeart/2005/8/layout/default"/>
    <dgm:cxn modelId="{06FBD64A-CBD9-4A57-8AAA-1A3FC2E87F6E}" type="presOf" srcId="{38F6C051-4C4E-4A26-A068-4E0F3B3FD823}" destId="{17B0ACC4-281F-4498-85D0-C91D1388F52D}" srcOrd="0" destOrd="0" presId="urn:microsoft.com/office/officeart/2005/8/layout/default"/>
    <dgm:cxn modelId="{61D4F61C-B182-4762-B576-A51F682DA195}" srcId="{86F6FC3F-51A6-408F-828C-8AF663611B80}" destId="{DD276C34-E6F0-4CF1-A1F1-D3EA3AAF7498}" srcOrd="3" destOrd="0" parTransId="{33826A9A-B920-4E62-8F29-10C95CE75756}" sibTransId="{8E3EF63E-1A35-4FBB-A3A1-3B663D4D71A3}"/>
    <dgm:cxn modelId="{23E8CC42-A0ED-48A4-B87A-9BB4CB9837B9}" type="presOf" srcId="{DD276C34-E6F0-4CF1-A1F1-D3EA3AAF7498}" destId="{0E314B0F-56E9-4912-90E5-D142A9C76C07}" srcOrd="0" destOrd="0" presId="urn:microsoft.com/office/officeart/2005/8/layout/default"/>
    <dgm:cxn modelId="{C30B2D1F-5F57-4A45-B17D-7206F0188BEF}" srcId="{86F6FC3F-51A6-408F-828C-8AF663611B80}" destId="{38F6C051-4C4E-4A26-A068-4E0F3B3FD823}" srcOrd="4" destOrd="0" parTransId="{6AEB7A70-5426-4369-9243-5C249A51F44C}" sibTransId="{BFD0B412-76BA-419A-8CF8-F4FA1B7BC84A}"/>
    <dgm:cxn modelId="{8D2A1324-12D8-4369-9F1F-7B9B89842476}" srcId="{86F6FC3F-51A6-408F-828C-8AF663611B80}" destId="{551A013F-9741-4453-8831-3C12C071D2FA}" srcOrd="0" destOrd="0" parTransId="{2DDFF8BB-A0B8-4763-AF35-3A76C6B40062}" sibTransId="{3508BCA8-B68E-4280-A936-9563D93198A1}"/>
    <dgm:cxn modelId="{BC8C4597-DB99-4B85-90F9-134393CE2428}" srcId="{86F6FC3F-51A6-408F-828C-8AF663611B80}" destId="{342F2402-869E-4EBC-B621-D7B7E22EDFBC}" srcOrd="2" destOrd="0" parTransId="{D9AB22B8-7E97-4822-8C14-D477B8B270A1}" sibTransId="{B9D6D5F8-4364-43DB-B5A2-F694710CA14D}"/>
    <dgm:cxn modelId="{20A6D493-ADAA-4E34-A2D6-CDDC034BBD60}" type="presOf" srcId="{342F2402-869E-4EBC-B621-D7B7E22EDFBC}" destId="{BA09073F-2C61-436A-81C2-96529033BE10}" srcOrd="0" destOrd="0" presId="urn:microsoft.com/office/officeart/2005/8/layout/default"/>
    <dgm:cxn modelId="{1568A008-9ACC-490F-A639-A2333D959C67}" srcId="{86F6FC3F-51A6-408F-828C-8AF663611B80}" destId="{0284D5AE-E5CA-4B31-A715-2F9463FC3612}" srcOrd="1" destOrd="0" parTransId="{6EF9F0CC-4936-4D8A-B1D1-E277E2DE0DAB}" sibTransId="{D78CFF68-E8EB-446B-BAD8-901A0692AE5D}"/>
    <dgm:cxn modelId="{B410DF0C-4B8A-4A9D-88CA-A611085EFE4A}" type="presOf" srcId="{0284D5AE-E5CA-4B31-A715-2F9463FC3612}" destId="{9C71DCC7-E17D-45CA-A9B4-7DE385BD5321}" srcOrd="0" destOrd="0" presId="urn:microsoft.com/office/officeart/2005/8/layout/default"/>
    <dgm:cxn modelId="{987DFE05-83FF-40A3-ADD9-C37315D543A3}" type="presOf" srcId="{551A013F-9741-4453-8831-3C12C071D2FA}" destId="{094B17A7-A487-471D-8CD4-B5F20ADEBB56}" srcOrd="0" destOrd="0" presId="urn:microsoft.com/office/officeart/2005/8/layout/default"/>
    <dgm:cxn modelId="{577904DB-4B8B-4C2C-9373-87F009100616}" type="presParOf" srcId="{0D85434E-A271-469E-A649-EDAF04618C99}" destId="{094B17A7-A487-471D-8CD4-B5F20ADEBB56}" srcOrd="0" destOrd="0" presId="urn:microsoft.com/office/officeart/2005/8/layout/default"/>
    <dgm:cxn modelId="{294B1782-9E85-4D5B-8DD4-0486FAA12087}" type="presParOf" srcId="{0D85434E-A271-469E-A649-EDAF04618C99}" destId="{C46D8A67-B4A6-4D5B-9C86-DD2C342B8F8B}" srcOrd="1" destOrd="0" presId="urn:microsoft.com/office/officeart/2005/8/layout/default"/>
    <dgm:cxn modelId="{572995D7-D289-444C-B1E7-AED9125BF9E2}" type="presParOf" srcId="{0D85434E-A271-469E-A649-EDAF04618C99}" destId="{9C71DCC7-E17D-45CA-A9B4-7DE385BD5321}" srcOrd="2" destOrd="0" presId="urn:microsoft.com/office/officeart/2005/8/layout/default"/>
    <dgm:cxn modelId="{37A06F1F-407F-437F-BE1D-2730C2FF30D1}" type="presParOf" srcId="{0D85434E-A271-469E-A649-EDAF04618C99}" destId="{5D9DDB7D-738C-407D-B3AC-4B9F6151B802}" srcOrd="3" destOrd="0" presId="urn:microsoft.com/office/officeart/2005/8/layout/default"/>
    <dgm:cxn modelId="{EBE59D4E-7D9F-4DBE-BB57-E1134BCB44F3}" type="presParOf" srcId="{0D85434E-A271-469E-A649-EDAF04618C99}" destId="{BA09073F-2C61-436A-81C2-96529033BE10}" srcOrd="4" destOrd="0" presId="urn:microsoft.com/office/officeart/2005/8/layout/default"/>
    <dgm:cxn modelId="{0E803868-8402-492F-A423-C24363B978AE}" type="presParOf" srcId="{0D85434E-A271-469E-A649-EDAF04618C99}" destId="{C0206FC8-1B76-4D36-B58C-60981616834B}" srcOrd="5" destOrd="0" presId="urn:microsoft.com/office/officeart/2005/8/layout/default"/>
    <dgm:cxn modelId="{EDA7EFAD-6119-4B05-8227-88D770AB8A14}" type="presParOf" srcId="{0D85434E-A271-469E-A649-EDAF04618C99}" destId="{0E314B0F-56E9-4912-90E5-D142A9C76C07}" srcOrd="6" destOrd="0" presId="urn:microsoft.com/office/officeart/2005/8/layout/default"/>
    <dgm:cxn modelId="{8440B5C0-27D4-4964-B131-C25FE6DBE1A5}" type="presParOf" srcId="{0D85434E-A271-469E-A649-EDAF04618C99}" destId="{03B7E5A6-E30B-4130-A53E-C47BFF7E301F}" srcOrd="7" destOrd="0" presId="urn:microsoft.com/office/officeart/2005/8/layout/default"/>
    <dgm:cxn modelId="{398D8A36-C31F-4534-90A1-66B68A6FD8B8}" type="presParOf" srcId="{0D85434E-A271-469E-A649-EDAF04618C99}" destId="{17B0ACC4-281F-4498-85D0-C91D1388F52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09844F-E8B0-4DB7-83B3-BE773EEDD773}"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7F7CD0A-4027-4675-98ED-42721F3BA737}">
      <dgm:prSet phldrT="[Text]" custT="1"/>
      <dgm:spPr/>
      <dgm:t>
        <a:bodyPr/>
        <a:lstStyle/>
        <a:p>
          <a:r>
            <a:rPr lang="id-ID" sz="3200" dirty="0" smtClean="0"/>
            <a:t>Eksplorasi Diri</a:t>
          </a:r>
        </a:p>
        <a:p>
          <a:r>
            <a:rPr lang="id-ID" sz="1400" dirty="0" smtClean="0"/>
            <a:t>Anggota memahami pikiran, emosi, perilaku &amp; pola hubungan</a:t>
          </a:r>
          <a:endParaRPr lang="en-US" sz="1400" dirty="0"/>
        </a:p>
      </dgm:t>
    </dgm:pt>
    <dgm:pt modelId="{88F6D12C-4F77-4CC6-BDFF-9A008C626276}" type="parTrans" cxnId="{3E4EB7AF-8DF8-4FDE-B1D2-79ADA8F5CEE6}">
      <dgm:prSet/>
      <dgm:spPr/>
      <dgm:t>
        <a:bodyPr/>
        <a:lstStyle/>
        <a:p>
          <a:endParaRPr lang="en-US"/>
        </a:p>
      </dgm:t>
    </dgm:pt>
    <dgm:pt modelId="{093EF359-676D-478D-ACCE-9C137FAB33FF}" type="sibTrans" cxnId="{3E4EB7AF-8DF8-4FDE-B1D2-79ADA8F5CEE6}">
      <dgm:prSet/>
      <dgm:spPr/>
      <dgm:t>
        <a:bodyPr/>
        <a:lstStyle/>
        <a:p>
          <a:endParaRPr lang="en-US"/>
        </a:p>
      </dgm:t>
    </dgm:pt>
    <dgm:pt modelId="{8AFFE8BF-988F-4877-BE68-CE929360D9EF}">
      <dgm:prSet phldrT="[Text]" custT="1"/>
      <dgm:spPr/>
      <dgm:t>
        <a:bodyPr/>
        <a:lstStyle/>
        <a:p>
          <a:r>
            <a:rPr lang="id-ID" sz="3200" dirty="0" smtClean="0"/>
            <a:t>Insight</a:t>
          </a:r>
        </a:p>
        <a:p>
          <a:r>
            <a:rPr lang="id-ID" sz="1400" dirty="0" smtClean="0"/>
            <a:t>Anggota memahami hub antara pengalaman masa lalu, pola berpikir, emosi &amp; perilaku saat ini sesuai pendekatan terapi</a:t>
          </a:r>
          <a:endParaRPr lang="en-US" sz="1400" dirty="0"/>
        </a:p>
      </dgm:t>
    </dgm:pt>
    <dgm:pt modelId="{FEBAAE31-C0BD-4EE7-99AA-78EDD3E37D7C}" type="parTrans" cxnId="{16A2A247-208D-4268-AA76-F7EFD983611A}">
      <dgm:prSet/>
      <dgm:spPr/>
      <dgm:t>
        <a:bodyPr/>
        <a:lstStyle/>
        <a:p>
          <a:endParaRPr lang="en-US"/>
        </a:p>
      </dgm:t>
    </dgm:pt>
    <dgm:pt modelId="{2AD1E552-F148-4F79-9568-1424334042D6}" type="sibTrans" cxnId="{16A2A247-208D-4268-AA76-F7EFD983611A}">
      <dgm:prSet/>
      <dgm:spPr/>
      <dgm:t>
        <a:bodyPr/>
        <a:lstStyle/>
        <a:p>
          <a:endParaRPr lang="en-US"/>
        </a:p>
      </dgm:t>
    </dgm:pt>
    <dgm:pt modelId="{CA023882-9806-4C87-BA40-A424EE06FA9F}">
      <dgm:prSet phldrT="[Text]" custT="1"/>
      <dgm:spPr/>
      <dgm:t>
        <a:bodyPr/>
        <a:lstStyle/>
        <a:p>
          <a:r>
            <a:rPr lang="id-ID" sz="3200" dirty="0" smtClean="0"/>
            <a:t>Interpersonal Learning</a:t>
          </a:r>
        </a:p>
        <a:p>
          <a:r>
            <a:rPr lang="id-ID" sz="1400" dirty="0" smtClean="0"/>
            <a:t>Anggota belajar pola interaksi melalui respons anggota lain</a:t>
          </a:r>
          <a:endParaRPr lang="en-US" sz="1400" dirty="0"/>
        </a:p>
      </dgm:t>
    </dgm:pt>
    <dgm:pt modelId="{AB28DF68-AA6F-44CE-A281-993BF97DA237}" type="parTrans" cxnId="{E388C424-ECD7-402C-9692-83178A35E4EF}">
      <dgm:prSet/>
      <dgm:spPr/>
      <dgm:t>
        <a:bodyPr/>
        <a:lstStyle/>
        <a:p>
          <a:endParaRPr lang="en-US"/>
        </a:p>
      </dgm:t>
    </dgm:pt>
    <dgm:pt modelId="{C7C465AC-67F9-4CDA-97D6-FF9E80C9C80E}" type="sibTrans" cxnId="{E388C424-ECD7-402C-9692-83178A35E4EF}">
      <dgm:prSet/>
      <dgm:spPr/>
      <dgm:t>
        <a:bodyPr/>
        <a:lstStyle/>
        <a:p>
          <a:endParaRPr lang="en-US"/>
        </a:p>
      </dgm:t>
    </dgm:pt>
    <dgm:pt modelId="{3206BB1F-E667-4E4F-B295-7EE1BBB33B35}">
      <dgm:prSet phldrT="[Text]" custT="1"/>
      <dgm:spPr/>
      <dgm:t>
        <a:bodyPr/>
        <a:lstStyle/>
        <a:p>
          <a:r>
            <a:rPr lang="id-ID" sz="3200" dirty="0" smtClean="0"/>
            <a:t>Latihan Coping</a:t>
          </a:r>
          <a:endParaRPr lang="id-ID" sz="1400" dirty="0" smtClean="0"/>
        </a:p>
        <a:p>
          <a:r>
            <a:rPr lang="id-ID" sz="1400" dirty="0" smtClean="0"/>
            <a:t>Anggota belajar strategi menghadapi kecemasan, stres, konflik, situasi sosial</a:t>
          </a:r>
          <a:endParaRPr lang="en-US" sz="1400" dirty="0"/>
        </a:p>
      </dgm:t>
    </dgm:pt>
    <dgm:pt modelId="{44E97D66-F44A-4EFA-AB0D-D74713DFC93B}" type="parTrans" cxnId="{87AC3034-190B-4AF9-B344-A6FFEDB5692E}">
      <dgm:prSet/>
      <dgm:spPr/>
      <dgm:t>
        <a:bodyPr/>
        <a:lstStyle/>
        <a:p>
          <a:endParaRPr lang="en-US"/>
        </a:p>
      </dgm:t>
    </dgm:pt>
    <dgm:pt modelId="{3945DF47-03DF-4821-ABCA-B386CC5B07D0}" type="sibTrans" cxnId="{87AC3034-190B-4AF9-B344-A6FFEDB5692E}">
      <dgm:prSet/>
      <dgm:spPr/>
      <dgm:t>
        <a:bodyPr/>
        <a:lstStyle/>
        <a:p>
          <a:endParaRPr lang="en-US"/>
        </a:p>
      </dgm:t>
    </dgm:pt>
    <dgm:pt modelId="{073387FF-D257-4046-A5BD-D7FF5CA0B20E}">
      <dgm:prSet phldrT="[Text]" custT="1"/>
      <dgm:spPr/>
      <dgm:t>
        <a:bodyPr/>
        <a:lstStyle/>
        <a:p>
          <a:r>
            <a:rPr lang="id-ID" sz="2800" dirty="0" smtClean="0"/>
            <a:t>Restrukturisasi Pola Pikir atau Perilaku</a:t>
          </a:r>
        </a:p>
        <a:p>
          <a:r>
            <a:rPr lang="id-ID" sz="1400" dirty="0" smtClean="0"/>
            <a:t>Anggota belajar mengenali pola pikir yg tidak membantu &amp; mencoba respons yg lebih adaptif </a:t>
          </a:r>
          <a:endParaRPr lang="en-US" sz="1400" dirty="0"/>
        </a:p>
      </dgm:t>
    </dgm:pt>
    <dgm:pt modelId="{4CA86A32-9F15-4475-AA22-FE1816B3F641}" type="parTrans" cxnId="{E4B8088D-81EE-4B3E-922F-CEE7B211D48B}">
      <dgm:prSet/>
      <dgm:spPr/>
      <dgm:t>
        <a:bodyPr/>
        <a:lstStyle/>
        <a:p>
          <a:endParaRPr lang="en-US"/>
        </a:p>
      </dgm:t>
    </dgm:pt>
    <dgm:pt modelId="{DE33B760-3FC7-4B7E-8150-1CA5B7BC1ABE}" type="sibTrans" cxnId="{E4B8088D-81EE-4B3E-922F-CEE7B211D48B}">
      <dgm:prSet/>
      <dgm:spPr/>
      <dgm:t>
        <a:bodyPr/>
        <a:lstStyle/>
        <a:p>
          <a:endParaRPr lang="en-US"/>
        </a:p>
      </dgm:t>
    </dgm:pt>
    <dgm:pt modelId="{F1EDBB7B-0248-4276-B5C3-C00CC4CB3CB3}" type="pres">
      <dgm:prSet presAssocID="{DD09844F-E8B0-4DB7-83B3-BE773EEDD773}" presName="diagram" presStyleCnt="0">
        <dgm:presLayoutVars>
          <dgm:dir/>
          <dgm:resizeHandles val="exact"/>
        </dgm:presLayoutVars>
      </dgm:prSet>
      <dgm:spPr/>
    </dgm:pt>
    <dgm:pt modelId="{BF00CB0C-D1C6-4BB5-8746-00FC4B05BD31}" type="pres">
      <dgm:prSet presAssocID="{37F7CD0A-4027-4675-98ED-42721F3BA737}" presName="node" presStyleLbl="node1" presStyleIdx="0" presStyleCnt="5">
        <dgm:presLayoutVars>
          <dgm:bulletEnabled val="1"/>
        </dgm:presLayoutVars>
      </dgm:prSet>
      <dgm:spPr/>
    </dgm:pt>
    <dgm:pt modelId="{98A2ACCD-40FB-4313-B39D-2C0F4E9B9BEF}" type="pres">
      <dgm:prSet presAssocID="{093EF359-676D-478D-ACCE-9C137FAB33FF}" presName="sibTrans" presStyleCnt="0"/>
      <dgm:spPr/>
    </dgm:pt>
    <dgm:pt modelId="{68D183DF-35F4-4990-A8FD-0CF74D5C08A3}" type="pres">
      <dgm:prSet presAssocID="{8AFFE8BF-988F-4877-BE68-CE929360D9EF}" presName="node" presStyleLbl="node1" presStyleIdx="1" presStyleCnt="5">
        <dgm:presLayoutVars>
          <dgm:bulletEnabled val="1"/>
        </dgm:presLayoutVars>
      </dgm:prSet>
      <dgm:spPr/>
      <dgm:t>
        <a:bodyPr/>
        <a:lstStyle/>
        <a:p>
          <a:endParaRPr lang="en-US"/>
        </a:p>
      </dgm:t>
    </dgm:pt>
    <dgm:pt modelId="{2492A24D-8E70-492B-AFF8-4AE47F8BA75B}" type="pres">
      <dgm:prSet presAssocID="{2AD1E552-F148-4F79-9568-1424334042D6}" presName="sibTrans" presStyleCnt="0"/>
      <dgm:spPr/>
    </dgm:pt>
    <dgm:pt modelId="{DCDAEFEA-AB72-40B8-B225-86CA39AEDD92}" type="pres">
      <dgm:prSet presAssocID="{CA023882-9806-4C87-BA40-A424EE06FA9F}" presName="node" presStyleLbl="node1" presStyleIdx="2" presStyleCnt="5">
        <dgm:presLayoutVars>
          <dgm:bulletEnabled val="1"/>
        </dgm:presLayoutVars>
      </dgm:prSet>
      <dgm:spPr/>
      <dgm:t>
        <a:bodyPr/>
        <a:lstStyle/>
        <a:p>
          <a:endParaRPr lang="en-US"/>
        </a:p>
      </dgm:t>
    </dgm:pt>
    <dgm:pt modelId="{7DD3A8D5-F488-41E5-9BDA-CA0CAF812BC7}" type="pres">
      <dgm:prSet presAssocID="{C7C465AC-67F9-4CDA-97D6-FF9E80C9C80E}" presName="sibTrans" presStyleCnt="0"/>
      <dgm:spPr/>
    </dgm:pt>
    <dgm:pt modelId="{A3CC9D05-94FF-45E2-BCE4-88843DDC31C1}" type="pres">
      <dgm:prSet presAssocID="{3206BB1F-E667-4E4F-B295-7EE1BBB33B35}" presName="node" presStyleLbl="node1" presStyleIdx="3" presStyleCnt="5">
        <dgm:presLayoutVars>
          <dgm:bulletEnabled val="1"/>
        </dgm:presLayoutVars>
      </dgm:prSet>
      <dgm:spPr/>
    </dgm:pt>
    <dgm:pt modelId="{53FD9D14-51AF-4F13-9DE0-DEDF4EA78BA6}" type="pres">
      <dgm:prSet presAssocID="{3945DF47-03DF-4821-ABCA-B386CC5B07D0}" presName="sibTrans" presStyleCnt="0"/>
      <dgm:spPr/>
    </dgm:pt>
    <dgm:pt modelId="{F175FA01-BC18-45E3-A95B-DF17E5731675}" type="pres">
      <dgm:prSet presAssocID="{073387FF-D257-4046-A5BD-D7FF5CA0B20E}" presName="node" presStyleLbl="node1" presStyleIdx="4" presStyleCnt="5">
        <dgm:presLayoutVars>
          <dgm:bulletEnabled val="1"/>
        </dgm:presLayoutVars>
      </dgm:prSet>
      <dgm:spPr/>
      <dgm:t>
        <a:bodyPr/>
        <a:lstStyle/>
        <a:p>
          <a:endParaRPr lang="en-US"/>
        </a:p>
      </dgm:t>
    </dgm:pt>
  </dgm:ptLst>
  <dgm:cxnLst>
    <dgm:cxn modelId="{16A2A247-208D-4268-AA76-F7EFD983611A}" srcId="{DD09844F-E8B0-4DB7-83B3-BE773EEDD773}" destId="{8AFFE8BF-988F-4877-BE68-CE929360D9EF}" srcOrd="1" destOrd="0" parTransId="{FEBAAE31-C0BD-4EE7-99AA-78EDD3E37D7C}" sibTransId="{2AD1E552-F148-4F79-9568-1424334042D6}"/>
    <dgm:cxn modelId="{E388C424-ECD7-402C-9692-83178A35E4EF}" srcId="{DD09844F-E8B0-4DB7-83B3-BE773EEDD773}" destId="{CA023882-9806-4C87-BA40-A424EE06FA9F}" srcOrd="2" destOrd="0" parTransId="{AB28DF68-AA6F-44CE-A281-993BF97DA237}" sibTransId="{C7C465AC-67F9-4CDA-97D6-FF9E80C9C80E}"/>
    <dgm:cxn modelId="{E1473781-31C2-458C-9296-C0A3D3614616}" type="presOf" srcId="{CA023882-9806-4C87-BA40-A424EE06FA9F}" destId="{DCDAEFEA-AB72-40B8-B225-86CA39AEDD92}" srcOrd="0" destOrd="0" presId="urn:microsoft.com/office/officeart/2005/8/layout/default"/>
    <dgm:cxn modelId="{1AB896A7-A734-4860-9438-633DE35320D8}" type="presOf" srcId="{37F7CD0A-4027-4675-98ED-42721F3BA737}" destId="{BF00CB0C-D1C6-4BB5-8746-00FC4B05BD31}" srcOrd="0" destOrd="0" presId="urn:microsoft.com/office/officeart/2005/8/layout/default"/>
    <dgm:cxn modelId="{6B1D0A26-81DE-40F6-ADA4-981C5B5D7A09}" type="presOf" srcId="{073387FF-D257-4046-A5BD-D7FF5CA0B20E}" destId="{F175FA01-BC18-45E3-A95B-DF17E5731675}" srcOrd="0" destOrd="0" presId="urn:microsoft.com/office/officeart/2005/8/layout/default"/>
    <dgm:cxn modelId="{3E4EB7AF-8DF8-4FDE-B1D2-79ADA8F5CEE6}" srcId="{DD09844F-E8B0-4DB7-83B3-BE773EEDD773}" destId="{37F7CD0A-4027-4675-98ED-42721F3BA737}" srcOrd="0" destOrd="0" parTransId="{88F6D12C-4F77-4CC6-BDFF-9A008C626276}" sibTransId="{093EF359-676D-478D-ACCE-9C137FAB33FF}"/>
    <dgm:cxn modelId="{E4B8088D-81EE-4B3E-922F-CEE7B211D48B}" srcId="{DD09844F-E8B0-4DB7-83B3-BE773EEDD773}" destId="{073387FF-D257-4046-A5BD-D7FF5CA0B20E}" srcOrd="4" destOrd="0" parTransId="{4CA86A32-9F15-4475-AA22-FE1816B3F641}" sibTransId="{DE33B760-3FC7-4B7E-8150-1CA5B7BC1ABE}"/>
    <dgm:cxn modelId="{1DB09E5A-094C-43C7-A0CF-FE144D9E0F33}" type="presOf" srcId="{3206BB1F-E667-4E4F-B295-7EE1BBB33B35}" destId="{A3CC9D05-94FF-45E2-BCE4-88843DDC31C1}" srcOrd="0" destOrd="0" presId="urn:microsoft.com/office/officeart/2005/8/layout/default"/>
    <dgm:cxn modelId="{87AC3034-190B-4AF9-B344-A6FFEDB5692E}" srcId="{DD09844F-E8B0-4DB7-83B3-BE773EEDD773}" destId="{3206BB1F-E667-4E4F-B295-7EE1BBB33B35}" srcOrd="3" destOrd="0" parTransId="{44E97D66-F44A-4EFA-AB0D-D74713DFC93B}" sibTransId="{3945DF47-03DF-4821-ABCA-B386CC5B07D0}"/>
    <dgm:cxn modelId="{FE0DF133-DEEC-41D8-9F3F-5A6699257C49}" type="presOf" srcId="{8AFFE8BF-988F-4877-BE68-CE929360D9EF}" destId="{68D183DF-35F4-4990-A8FD-0CF74D5C08A3}" srcOrd="0" destOrd="0" presId="urn:microsoft.com/office/officeart/2005/8/layout/default"/>
    <dgm:cxn modelId="{3BB79B87-1175-4E87-8A45-CFEF9AB96205}" type="presOf" srcId="{DD09844F-E8B0-4DB7-83B3-BE773EEDD773}" destId="{F1EDBB7B-0248-4276-B5C3-C00CC4CB3CB3}" srcOrd="0" destOrd="0" presId="urn:microsoft.com/office/officeart/2005/8/layout/default"/>
    <dgm:cxn modelId="{C2397B9D-799D-4194-913B-11729A303065}" type="presParOf" srcId="{F1EDBB7B-0248-4276-B5C3-C00CC4CB3CB3}" destId="{BF00CB0C-D1C6-4BB5-8746-00FC4B05BD31}" srcOrd="0" destOrd="0" presId="urn:microsoft.com/office/officeart/2005/8/layout/default"/>
    <dgm:cxn modelId="{87A8B23F-CDB7-4AC1-A08D-09E10F7102F6}" type="presParOf" srcId="{F1EDBB7B-0248-4276-B5C3-C00CC4CB3CB3}" destId="{98A2ACCD-40FB-4313-B39D-2C0F4E9B9BEF}" srcOrd="1" destOrd="0" presId="urn:microsoft.com/office/officeart/2005/8/layout/default"/>
    <dgm:cxn modelId="{98FA96C8-B322-4D9A-AE90-3857E7AEE931}" type="presParOf" srcId="{F1EDBB7B-0248-4276-B5C3-C00CC4CB3CB3}" destId="{68D183DF-35F4-4990-A8FD-0CF74D5C08A3}" srcOrd="2" destOrd="0" presId="urn:microsoft.com/office/officeart/2005/8/layout/default"/>
    <dgm:cxn modelId="{5383728F-89C7-44B4-A9AD-8355E9B2940D}" type="presParOf" srcId="{F1EDBB7B-0248-4276-B5C3-C00CC4CB3CB3}" destId="{2492A24D-8E70-492B-AFF8-4AE47F8BA75B}" srcOrd="3" destOrd="0" presId="urn:microsoft.com/office/officeart/2005/8/layout/default"/>
    <dgm:cxn modelId="{0210FDF6-861D-44BE-BBC1-C016AF82AB87}" type="presParOf" srcId="{F1EDBB7B-0248-4276-B5C3-C00CC4CB3CB3}" destId="{DCDAEFEA-AB72-40B8-B225-86CA39AEDD92}" srcOrd="4" destOrd="0" presId="urn:microsoft.com/office/officeart/2005/8/layout/default"/>
    <dgm:cxn modelId="{9CB8591B-F139-49A1-9F86-E78262D85F39}" type="presParOf" srcId="{F1EDBB7B-0248-4276-B5C3-C00CC4CB3CB3}" destId="{7DD3A8D5-F488-41E5-9BDA-CA0CAF812BC7}" srcOrd="5" destOrd="0" presId="urn:microsoft.com/office/officeart/2005/8/layout/default"/>
    <dgm:cxn modelId="{021C2581-477D-44DF-8B39-1F7CC20A34B6}" type="presParOf" srcId="{F1EDBB7B-0248-4276-B5C3-C00CC4CB3CB3}" destId="{A3CC9D05-94FF-45E2-BCE4-88843DDC31C1}" srcOrd="6" destOrd="0" presId="urn:microsoft.com/office/officeart/2005/8/layout/default"/>
    <dgm:cxn modelId="{858DB19E-2A01-4EA0-86E0-A9550532F572}" type="presParOf" srcId="{F1EDBB7B-0248-4276-B5C3-C00CC4CB3CB3}" destId="{53FD9D14-51AF-4F13-9DE0-DEDF4EA78BA6}" srcOrd="7" destOrd="0" presId="urn:microsoft.com/office/officeart/2005/8/layout/default"/>
    <dgm:cxn modelId="{18BE3B26-0A5E-4F67-8B88-3B4CD73E0D15}" type="presParOf" srcId="{F1EDBB7B-0248-4276-B5C3-C00CC4CB3CB3}" destId="{F175FA01-BC18-45E3-A95B-DF17E573167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9EA9D-BCA2-4867-8B12-0779B21FAD08}">
      <dsp:nvSpPr>
        <dsp:cNvPr id="0" name=""/>
        <dsp:cNvSpPr/>
      </dsp:nvSpPr>
      <dsp:spPr>
        <a:xfrm>
          <a:off x="9253" y="766245"/>
          <a:ext cx="2765735" cy="1659441"/>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Hub dgn Terapis</a:t>
          </a:r>
          <a:endParaRPr lang="en-US" sz="3000" kern="1200" dirty="0"/>
        </a:p>
      </dsp:txBody>
      <dsp:txXfrm>
        <a:off x="57856" y="814848"/>
        <a:ext cx="2668529" cy="1562235"/>
      </dsp:txXfrm>
    </dsp:sp>
    <dsp:sp modelId="{7B5004D6-5CB3-43C4-B678-584592C314AA}">
      <dsp:nvSpPr>
        <dsp:cNvPr id="0" name=""/>
        <dsp:cNvSpPr/>
      </dsp:nvSpPr>
      <dsp:spPr>
        <a:xfrm>
          <a:off x="3051561" y="1253015"/>
          <a:ext cx="586335" cy="685902"/>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a:off x="3051561" y="1390195"/>
        <a:ext cx="410435" cy="411542"/>
      </dsp:txXfrm>
    </dsp:sp>
    <dsp:sp modelId="{0D125EF5-AC83-474B-8FFC-44BDDBC66111}">
      <dsp:nvSpPr>
        <dsp:cNvPr id="0" name=""/>
        <dsp:cNvSpPr/>
      </dsp:nvSpPr>
      <dsp:spPr>
        <a:xfrm>
          <a:off x="3881282" y="766245"/>
          <a:ext cx="2765735" cy="165944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Hub dgn Anggota Lain</a:t>
          </a:r>
          <a:endParaRPr lang="en-US" sz="3000" kern="1200" dirty="0"/>
        </a:p>
      </dsp:txBody>
      <dsp:txXfrm>
        <a:off x="3929885" y="814848"/>
        <a:ext cx="2668529" cy="1562235"/>
      </dsp:txXfrm>
    </dsp:sp>
    <dsp:sp modelId="{33F00B2B-CB11-444C-BD64-92C9F97EE4BD}">
      <dsp:nvSpPr>
        <dsp:cNvPr id="0" name=""/>
        <dsp:cNvSpPr/>
      </dsp:nvSpPr>
      <dsp:spPr>
        <a:xfrm>
          <a:off x="6923591" y="1253015"/>
          <a:ext cx="586335" cy="685902"/>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a:off x="6923591" y="1390195"/>
        <a:ext cx="410435" cy="411542"/>
      </dsp:txXfrm>
    </dsp:sp>
    <dsp:sp modelId="{C7DE9921-2C1B-4DDB-BED3-DBB317A02D31}">
      <dsp:nvSpPr>
        <dsp:cNvPr id="0" name=""/>
        <dsp:cNvSpPr/>
      </dsp:nvSpPr>
      <dsp:spPr>
        <a:xfrm>
          <a:off x="7753311" y="766245"/>
          <a:ext cx="2765735" cy="1659441"/>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d-ID" sz="3000" kern="1200" dirty="0" smtClean="0"/>
            <a:t>Pengalaman Menjadi Bagian dari Kelompok</a:t>
          </a:r>
          <a:endParaRPr lang="en-US" sz="3000" kern="1200" dirty="0"/>
        </a:p>
      </dsp:txBody>
      <dsp:txXfrm>
        <a:off x="7801914" y="814848"/>
        <a:ext cx="2668529" cy="15622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4B17A7-A487-471D-8CD4-B5F20ADEBB56}">
      <dsp:nvSpPr>
        <dsp:cNvPr id="0" name=""/>
        <dsp:cNvSpPr/>
      </dsp:nvSpPr>
      <dsp:spPr>
        <a:xfrm>
          <a:off x="0" y="545636"/>
          <a:ext cx="3305968" cy="1983581"/>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d-ID" sz="3200" kern="1200" dirty="0" smtClean="0"/>
            <a:t>Orientasi    Realitas</a:t>
          </a:r>
        </a:p>
        <a:p>
          <a:pPr lvl="0" algn="ctr" defTabSz="1422400">
            <a:lnSpc>
              <a:spcPct val="90000"/>
            </a:lnSpc>
            <a:spcBef>
              <a:spcPct val="0"/>
            </a:spcBef>
            <a:spcAft>
              <a:spcPct val="35000"/>
            </a:spcAft>
          </a:pPr>
          <a:r>
            <a:rPr lang="id-ID" sz="1400" kern="1200" dirty="0" smtClean="0"/>
            <a:t>Membedakan informasi yg relevan                 dgn kondisi aktual</a:t>
          </a:r>
          <a:endParaRPr lang="en-US" sz="1400" kern="1200" dirty="0"/>
        </a:p>
      </dsp:txBody>
      <dsp:txXfrm>
        <a:off x="0" y="545636"/>
        <a:ext cx="3305968" cy="1983581"/>
      </dsp:txXfrm>
    </dsp:sp>
    <dsp:sp modelId="{9C71DCC7-E17D-45CA-A9B4-7DE385BD5321}">
      <dsp:nvSpPr>
        <dsp:cNvPr id="0" name=""/>
        <dsp:cNvSpPr/>
      </dsp:nvSpPr>
      <dsp:spPr>
        <a:xfrm>
          <a:off x="3636565" y="545636"/>
          <a:ext cx="3305968" cy="1983581"/>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d-ID" sz="3200" kern="1200" dirty="0" smtClean="0"/>
            <a:t>Ketrampilan  Sosial</a:t>
          </a:r>
        </a:p>
        <a:p>
          <a:pPr lvl="0" algn="ctr" defTabSz="1422400">
            <a:lnSpc>
              <a:spcPct val="90000"/>
            </a:lnSpc>
            <a:spcBef>
              <a:spcPct val="0"/>
            </a:spcBef>
            <a:spcAft>
              <a:spcPct val="35000"/>
            </a:spcAft>
          </a:pPr>
          <a:r>
            <a:rPr lang="id-ID" sz="1400" kern="1200" dirty="0" smtClean="0"/>
            <a:t>Menyapa, memulai percakapan, mempertahankan percakapan,meminta bantuan, merespons orla</a:t>
          </a:r>
          <a:endParaRPr lang="en-US" sz="1400" kern="1200" dirty="0"/>
        </a:p>
      </dsp:txBody>
      <dsp:txXfrm>
        <a:off x="3636565" y="545636"/>
        <a:ext cx="3305968" cy="1983581"/>
      </dsp:txXfrm>
    </dsp:sp>
    <dsp:sp modelId="{BA09073F-2C61-436A-81C2-96529033BE10}">
      <dsp:nvSpPr>
        <dsp:cNvPr id="0" name=""/>
        <dsp:cNvSpPr/>
      </dsp:nvSpPr>
      <dsp:spPr>
        <a:xfrm>
          <a:off x="7273131" y="545636"/>
          <a:ext cx="3305968" cy="1983581"/>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d-ID" sz="3200" kern="1200" dirty="0" smtClean="0"/>
            <a:t>Psikoedukasi</a:t>
          </a:r>
        </a:p>
        <a:p>
          <a:pPr lvl="0" algn="ctr" defTabSz="1422400">
            <a:lnSpc>
              <a:spcPct val="90000"/>
            </a:lnSpc>
            <a:spcBef>
              <a:spcPct val="0"/>
            </a:spcBef>
            <a:spcAft>
              <a:spcPct val="35000"/>
            </a:spcAft>
          </a:pPr>
          <a:r>
            <a:rPr lang="id-ID" sz="1400" kern="1200" dirty="0" smtClean="0"/>
            <a:t>Memberi pemahaman tentang kondisi psikologis, pengelolaan gejala, tanda kekambuhan, pentingnya mengikuti rencana perawatan</a:t>
          </a:r>
          <a:endParaRPr lang="en-US" sz="1400" kern="1200" dirty="0"/>
        </a:p>
      </dsp:txBody>
      <dsp:txXfrm>
        <a:off x="7273131" y="545636"/>
        <a:ext cx="3305968" cy="1983581"/>
      </dsp:txXfrm>
    </dsp:sp>
    <dsp:sp modelId="{0E314B0F-56E9-4912-90E5-D142A9C76C07}">
      <dsp:nvSpPr>
        <dsp:cNvPr id="0" name=""/>
        <dsp:cNvSpPr/>
      </dsp:nvSpPr>
      <dsp:spPr>
        <a:xfrm>
          <a:off x="1818282" y="2859814"/>
          <a:ext cx="3305968" cy="1983581"/>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d-ID" sz="3200" kern="1200" dirty="0" smtClean="0"/>
            <a:t>Remediasi (Latihan Fungsi Tertentu)</a:t>
          </a:r>
        </a:p>
        <a:p>
          <a:pPr lvl="0" algn="ctr" defTabSz="1422400">
            <a:lnSpc>
              <a:spcPct val="90000"/>
            </a:lnSpc>
            <a:spcBef>
              <a:spcPct val="0"/>
            </a:spcBef>
            <a:spcAft>
              <a:spcPct val="35000"/>
            </a:spcAft>
          </a:pPr>
          <a:r>
            <a:rPr lang="id-ID" sz="1400" kern="1200" dirty="0" smtClean="0"/>
            <a:t>Merancang kegiatan melatih kemampuan kognitif &amp; fungsi sehari2 sesuai kebutuhan</a:t>
          </a:r>
          <a:endParaRPr lang="en-US" sz="1400" kern="1200" dirty="0"/>
        </a:p>
      </dsp:txBody>
      <dsp:txXfrm>
        <a:off x="1818282" y="2859814"/>
        <a:ext cx="3305968" cy="1983581"/>
      </dsp:txXfrm>
    </dsp:sp>
    <dsp:sp modelId="{17B0ACC4-281F-4498-85D0-C91D1388F52D}">
      <dsp:nvSpPr>
        <dsp:cNvPr id="0" name=""/>
        <dsp:cNvSpPr/>
      </dsp:nvSpPr>
      <dsp:spPr>
        <a:xfrm>
          <a:off x="5454848" y="2859814"/>
          <a:ext cx="3305968" cy="198358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d-ID" sz="3200" kern="1200" dirty="0" smtClean="0"/>
            <a:t>Rehabilitasi Psikososial</a:t>
          </a:r>
        </a:p>
        <a:p>
          <a:pPr lvl="0" algn="ctr" defTabSz="1422400">
            <a:lnSpc>
              <a:spcPct val="90000"/>
            </a:lnSpc>
            <a:spcBef>
              <a:spcPct val="0"/>
            </a:spcBef>
            <a:spcAft>
              <a:spcPct val="35000"/>
            </a:spcAft>
          </a:pPr>
          <a:r>
            <a:rPr lang="id-ID" sz="1400" kern="1200" dirty="0" smtClean="0"/>
            <a:t>Fokus pada kemampuan menjalankan kehidupan sehari2 &amp; berfungsi dilingkungan </a:t>
          </a:r>
          <a:endParaRPr lang="en-US" sz="1400" kern="1200" dirty="0"/>
        </a:p>
      </dsp:txBody>
      <dsp:txXfrm>
        <a:off x="5454848" y="2859814"/>
        <a:ext cx="3305968" cy="19835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00CB0C-D1C6-4BB5-8746-00FC4B05BD31}">
      <dsp:nvSpPr>
        <dsp:cNvPr id="0" name=""/>
        <dsp:cNvSpPr/>
      </dsp:nvSpPr>
      <dsp:spPr>
        <a:xfrm>
          <a:off x="0" y="36934"/>
          <a:ext cx="3037582" cy="1822549"/>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d-ID" sz="3200" kern="1200" dirty="0" smtClean="0"/>
            <a:t>Eksplorasi Diri</a:t>
          </a:r>
        </a:p>
        <a:p>
          <a:pPr lvl="0" algn="ctr" defTabSz="1422400">
            <a:lnSpc>
              <a:spcPct val="90000"/>
            </a:lnSpc>
            <a:spcBef>
              <a:spcPct val="0"/>
            </a:spcBef>
            <a:spcAft>
              <a:spcPct val="35000"/>
            </a:spcAft>
          </a:pPr>
          <a:r>
            <a:rPr lang="id-ID" sz="1400" kern="1200" dirty="0" smtClean="0"/>
            <a:t>Anggota memahami pikiran, emosi, perilaku &amp; pola hubungan</a:t>
          </a:r>
          <a:endParaRPr lang="en-US" sz="1400" kern="1200" dirty="0"/>
        </a:p>
      </dsp:txBody>
      <dsp:txXfrm>
        <a:off x="0" y="36934"/>
        <a:ext cx="3037582" cy="1822549"/>
      </dsp:txXfrm>
    </dsp:sp>
    <dsp:sp modelId="{68D183DF-35F4-4990-A8FD-0CF74D5C08A3}">
      <dsp:nvSpPr>
        <dsp:cNvPr id="0" name=""/>
        <dsp:cNvSpPr/>
      </dsp:nvSpPr>
      <dsp:spPr>
        <a:xfrm>
          <a:off x="3341340" y="36934"/>
          <a:ext cx="3037582" cy="1822549"/>
        </a:xfrm>
        <a:prstGeom prst="rect">
          <a:avLst/>
        </a:prstGeom>
        <a:solidFill>
          <a:schemeClr val="accent5">
            <a:hueOff val="4421170"/>
            <a:satOff val="-17963"/>
            <a:lumOff val="-397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d-ID" sz="3200" kern="1200" dirty="0" smtClean="0"/>
            <a:t>Insight</a:t>
          </a:r>
        </a:p>
        <a:p>
          <a:pPr lvl="0" algn="ctr" defTabSz="1422400">
            <a:lnSpc>
              <a:spcPct val="90000"/>
            </a:lnSpc>
            <a:spcBef>
              <a:spcPct val="0"/>
            </a:spcBef>
            <a:spcAft>
              <a:spcPct val="35000"/>
            </a:spcAft>
          </a:pPr>
          <a:r>
            <a:rPr lang="id-ID" sz="1400" kern="1200" dirty="0" smtClean="0"/>
            <a:t>Anggota memahami hub antara pengalaman masa lalu, pola berpikir, emosi &amp; perilaku saat ini sesuai pendekatan terapi</a:t>
          </a:r>
          <a:endParaRPr lang="en-US" sz="1400" kern="1200" dirty="0"/>
        </a:p>
      </dsp:txBody>
      <dsp:txXfrm>
        <a:off x="3341340" y="36934"/>
        <a:ext cx="3037582" cy="1822549"/>
      </dsp:txXfrm>
    </dsp:sp>
    <dsp:sp modelId="{DCDAEFEA-AB72-40B8-B225-86CA39AEDD92}">
      <dsp:nvSpPr>
        <dsp:cNvPr id="0" name=""/>
        <dsp:cNvSpPr/>
      </dsp:nvSpPr>
      <dsp:spPr>
        <a:xfrm>
          <a:off x="6682680" y="36934"/>
          <a:ext cx="3037582" cy="1822549"/>
        </a:xfrm>
        <a:prstGeom prst="rect">
          <a:avLst/>
        </a:prstGeom>
        <a:solidFill>
          <a:schemeClr val="accent5">
            <a:hueOff val="8842340"/>
            <a:satOff val="-35925"/>
            <a:lumOff val="-794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d-ID" sz="3200" kern="1200" dirty="0" smtClean="0"/>
            <a:t>Interpersonal Learning</a:t>
          </a:r>
        </a:p>
        <a:p>
          <a:pPr lvl="0" algn="ctr" defTabSz="1422400">
            <a:lnSpc>
              <a:spcPct val="90000"/>
            </a:lnSpc>
            <a:spcBef>
              <a:spcPct val="0"/>
            </a:spcBef>
            <a:spcAft>
              <a:spcPct val="35000"/>
            </a:spcAft>
          </a:pPr>
          <a:r>
            <a:rPr lang="id-ID" sz="1400" kern="1200" dirty="0" smtClean="0"/>
            <a:t>Anggota belajar pola interaksi melalui respons anggota lain</a:t>
          </a:r>
          <a:endParaRPr lang="en-US" sz="1400" kern="1200" dirty="0"/>
        </a:p>
      </dsp:txBody>
      <dsp:txXfrm>
        <a:off x="6682680" y="36934"/>
        <a:ext cx="3037582" cy="1822549"/>
      </dsp:txXfrm>
    </dsp:sp>
    <dsp:sp modelId="{A3CC9D05-94FF-45E2-BCE4-88843DDC31C1}">
      <dsp:nvSpPr>
        <dsp:cNvPr id="0" name=""/>
        <dsp:cNvSpPr/>
      </dsp:nvSpPr>
      <dsp:spPr>
        <a:xfrm>
          <a:off x="1670670" y="2163241"/>
          <a:ext cx="3037582" cy="1822549"/>
        </a:xfrm>
        <a:prstGeom prst="rect">
          <a:avLst/>
        </a:prstGeom>
        <a:solidFill>
          <a:schemeClr val="accent5">
            <a:hueOff val="13263510"/>
            <a:satOff val="-53888"/>
            <a:lumOff val="-119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d-ID" sz="3200" kern="1200" dirty="0" smtClean="0"/>
            <a:t>Latihan Coping</a:t>
          </a:r>
          <a:endParaRPr lang="id-ID" sz="1400" kern="1200" dirty="0" smtClean="0"/>
        </a:p>
        <a:p>
          <a:pPr lvl="0" algn="ctr" defTabSz="1422400">
            <a:lnSpc>
              <a:spcPct val="90000"/>
            </a:lnSpc>
            <a:spcBef>
              <a:spcPct val="0"/>
            </a:spcBef>
            <a:spcAft>
              <a:spcPct val="35000"/>
            </a:spcAft>
          </a:pPr>
          <a:r>
            <a:rPr lang="id-ID" sz="1400" kern="1200" dirty="0" smtClean="0"/>
            <a:t>Anggota belajar strategi menghadapi kecemasan, stres, konflik, situasi sosial</a:t>
          </a:r>
          <a:endParaRPr lang="en-US" sz="1400" kern="1200" dirty="0"/>
        </a:p>
      </dsp:txBody>
      <dsp:txXfrm>
        <a:off x="1670670" y="2163241"/>
        <a:ext cx="3037582" cy="1822549"/>
      </dsp:txXfrm>
    </dsp:sp>
    <dsp:sp modelId="{F175FA01-BC18-45E3-A95B-DF17E5731675}">
      <dsp:nvSpPr>
        <dsp:cNvPr id="0" name=""/>
        <dsp:cNvSpPr/>
      </dsp:nvSpPr>
      <dsp:spPr>
        <a:xfrm>
          <a:off x="5012010" y="2163241"/>
          <a:ext cx="3037582" cy="1822549"/>
        </a:xfrm>
        <a:prstGeom prst="rect">
          <a:avLst/>
        </a:prstGeom>
        <a:solidFill>
          <a:schemeClr val="accent5">
            <a:hueOff val="17684680"/>
            <a:satOff val="-71851"/>
            <a:lumOff val="-1588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d-ID" sz="2800" kern="1200" dirty="0" smtClean="0"/>
            <a:t>Restrukturisasi Pola Pikir atau Perilaku</a:t>
          </a:r>
        </a:p>
        <a:p>
          <a:pPr lvl="0" algn="ctr" defTabSz="1244600">
            <a:lnSpc>
              <a:spcPct val="90000"/>
            </a:lnSpc>
            <a:spcBef>
              <a:spcPct val="0"/>
            </a:spcBef>
            <a:spcAft>
              <a:spcPct val="35000"/>
            </a:spcAft>
          </a:pPr>
          <a:r>
            <a:rPr lang="id-ID" sz="1400" kern="1200" dirty="0" smtClean="0"/>
            <a:t>Anggota belajar mengenali pola pikir yg tidak membantu &amp; mencoba respons yg lebih adaptif </a:t>
          </a:r>
          <a:endParaRPr lang="en-US" sz="1400" kern="1200" dirty="0"/>
        </a:p>
      </dsp:txBody>
      <dsp:txXfrm>
        <a:off x="5012010" y="2163241"/>
        <a:ext cx="3037582" cy="182254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3" name="Rectangle 12"/>
          <p:cNvSpPr/>
          <p:nvPr/>
        </p:nvSpPr>
        <p:spPr>
          <a:xfrm>
            <a:off x="0" y="-1"/>
            <a:ext cx="12192000" cy="4572001"/>
          </a:xfrm>
          <a:prstGeom prst="rect">
            <a:avLst/>
          </a:prstGeom>
          <a:blipFill dpi="0" rotWithShape="1">
            <a:blip r:embed="rId2">
              <a:duotone>
                <a:schemeClr val="accent1">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0" name="Rectangle 9"/>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10/16/2026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10/16/2026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10/16/2026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10/16/2026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id-ID" dirty="0" smtClean="0"/>
              <a:t>Manfaat maupun perbedaan</a:t>
            </a:r>
            <a:endParaRPr lang="en-US" dirty="0"/>
          </a:p>
        </p:txBody>
      </p:sp>
      <p:sp>
        <p:nvSpPr>
          <p:cNvPr id="3" name="Subtitle 2"/>
          <p:cNvSpPr>
            <a:spLocks noGrp="1"/>
          </p:cNvSpPr>
          <p:nvPr>
            <p:ph type="subTitle" idx="1"/>
          </p:nvPr>
        </p:nvSpPr>
        <p:spPr/>
        <p:txBody>
          <a:bodyPr/>
          <a:lstStyle/>
          <a:p>
            <a:r>
              <a:rPr lang="id-ID" dirty="0" smtClean="0"/>
              <a:t>Dosen Pengampu</a:t>
            </a:r>
          </a:p>
          <a:p>
            <a:r>
              <a:rPr lang="id-ID" dirty="0" smtClean="0"/>
              <a:t>YULIANITA </a:t>
            </a:r>
            <a:endParaRPr lang="en-US" dirty="0"/>
          </a:p>
        </p:txBody>
      </p:sp>
    </p:spTree>
    <p:extLst>
      <p:ext uri="{BB962C8B-B14F-4D97-AF65-F5344CB8AC3E}">
        <p14:creationId xmlns:p14="http://schemas.microsoft.com/office/powerpoint/2010/main" val="3058263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38271" y="693927"/>
            <a:ext cx="5681472" cy="887984"/>
          </a:xfrm>
        </p:spPr>
        <p:txBody>
          <a:bodyPr>
            <a:normAutofit/>
          </a:bodyPr>
          <a:lstStyle/>
          <a:p>
            <a:pPr algn="ctr"/>
            <a:r>
              <a:rPr lang="id-ID" sz="4000" dirty="0" smtClean="0"/>
              <a:t>Bayangkan 2 situasi berikut</a:t>
            </a:r>
            <a:endParaRPr lang="en-US" sz="4000" dirty="0"/>
          </a:p>
        </p:txBody>
      </p:sp>
      <p:sp>
        <p:nvSpPr>
          <p:cNvPr id="5" name="Content Placeholder 4"/>
          <p:cNvSpPr>
            <a:spLocks noGrp="1"/>
          </p:cNvSpPr>
          <p:nvPr>
            <p:ph sz="half" idx="1"/>
          </p:nvPr>
        </p:nvSpPr>
        <p:spPr>
          <a:xfrm>
            <a:off x="1024127" y="2489200"/>
            <a:ext cx="4754880" cy="3035300"/>
          </a:xfrm>
          <a:ln>
            <a:noFill/>
          </a:ln>
        </p:spPr>
        <p:txBody>
          <a:bodyPr>
            <a:normAutofit/>
          </a:bodyPr>
          <a:lstStyle/>
          <a:p>
            <a:pPr algn="ctr"/>
            <a:r>
              <a:rPr lang="id-ID" sz="2800" u="sng" dirty="0" smtClean="0"/>
              <a:t>SITUASI 1</a:t>
            </a:r>
          </a:p>
          <a:p>
            <a:pPr algn="ctr"/>
            <a:r>
              <a:rPr lang="id-ID" sz="2800" dirty="0" smtClean="0"/>
              <a:t>Seorang pasien mengatakan pada psikolog :</a:t>
            </a:r>
          </a:p>
          <a:p>
            <a:pPr algn="ctr"/>
            <a:r>
              <a:rPr lang="id-ID" sz="2800" dirty="0" smtClean="0"/>
              <a:t>“Saya tahu masalah saya, tetapi saya merasa hanya saya yang mengalami hal seperti ini”</a:t>
            </a:r>
            <a:endParaRPr lang="en-US" sz="2800" dirty="0"/>
          </a:p>
        </p:txBody>
      </p:sp>
      <p:sp>
        <p:nvSpPr>
          <p:cNvPr id="6" name="Content Placeholder 5"/>
          <p:cNvSpPr>
            <a:spLocks noGrp="1"/>
          </p:cNvSpPr>
          <p:nvPr>
            <p:ph sz="half" idx="2"/>
          </p:nvPr>
        </p:nvSpPr>
        <p:spPr>
          <a:xfrm>
            <a:off x="5989320" y="2489200"/>
            <a:ext cx="4754880" cy="3035300"/>
          </a:xfrm>
        </p:spPr>
        <p:txBody>
          <a:bodyPr>
            <a:normAutofit/>
          </a:bodyPr>
          <a:lstStyle/>
          <a:p>
            <a:pPr algn="ctr"/>
            <a:r>
              <a:rPr lang="id-ID" sz="2800" u="sng" dirty="0" smtClean="0"/>
              <a:t>SITUASI 2</a:t>
            </a:r>
            <a:endParaRPr lang="id-ID" sz="2800" u="sng" dirty="0"/>
          </a:p>
          <a:p>
            <a:pPr algn="ctr"/>
            <a:r>
              <a:rPr lang="id-ID" sz="2800" dirty="0" smtClean="0"/>
              <a:t>Dalam terapi kelompok, seorang anggota mengatakan :</a:t>
            </a:r>
          </a:p>
          <a:p>
            <a:pPr algn="ctr"/>
            <a:r>
              <a:rPr lang="id-ID" sz="2800" dirty="0" smtClean="0"/>
              <a:t>“Ternyata orang lain juga pernah mengalami hal              yang sama”</a:t>
            </a:r>
            <a:endParaRPr lang="en-US" sz="2800" dirty="0"/>
          </a:p>
        </p:txBody>
      </p:sp>
      <p:sp>
        <p:nvSpPr>
          <p:cNvPr id="7" name="Rectangle 6"/>
          <p:cNvSpPr/>
          <p:nvPr/>
        </p:nvSpPr>
        <p:spPr>
          <a:xfrm rot="10800000" flipH="1" flipV="1">
            <a:off x="1024128" y="1236470"/>
            <a:ext cx="9720072" cy="6908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Menurut Anda, apa yg mungkin berubah ketika seseorang mengetahui bahwa dirinya tidak sendirian ? </a:t>
            </a:r>
            <a:endParaRPr lang="en-US" dirty="0"/>
          </a:p>
        </p:txBody>
      </p:sp>
    </p:spTree>
    <p:extLst>
      <p:ext uri="{BB962C8B-B14F-4D97-AF65-F5344CB8AC3E}">
        <p14:creationId xmlns:p14="http://schemas.microsoft.com/office/powerpoint/2010/main" val="3090119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42051807"/>
              </p:ext>
            </p:extLst>
          </p:nvPr>
        </p:nvGraphicFramePr>
        <p:xfrm>
          <a:off x="800100" y="1697568"/>
          <a:ext cx="10528300" cy="3191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rot="10800000" flipH="1" flipV="1">
            <a:off x="2794000" y="922019"/>
            <a:ext cx="6057899" cy="792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000" u="sng" dirty="0" smtClean="0"/>
              <a:t>3 Sumber Proses Terapeutik</a:t>
            </a:r>
            <a:endParaRPr lang="en-US" sz="4000" u="sng" dirty="0"/>
          </a:p>
        </p:txBody>
      </p:sp>
      <p:sp>
        <p:nvSpPr>
          <p:cNvPr id="7" name="Rectangle 6"/>
          <p:cNvSpPr/>
          <p:nvPr/>
        </p:nvSpPr>
        <p:spPr>
          <a:xfrm rot="10800000" flipH="1" flipV="1">
            <a:off x="1965959" y="4889501"/>
            <a:ext cx="7962900" cy="116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t>TKL </a:t>
            </a:r>
            <a:r>
              <a:rPr lang="id-ID" sz="2400" dirty="0" smtClean="0">
                <a:sym typeface="Wingdings" panose="05000000000000000000" pitchFamily="2" charset="2"/>
              </a:rPr>
              <a:t> bukan sekedar “Terapis” + beberapa pasien</a:t>
            </a:r>
          </a:p>
          <a:p>
            <a:pPr algn="ctr"/>
            <a:r>
              <a:rPr lang="id-ID" sz="2400" dirty="0" smtClean="0">
                <a:sym typeface="Wingdings" panose="05000000000000000000" pitchFamily="2" charset="2"/>
              </a:rPr>
              <a:t>... melainkan ...</a:t>
            </a:r>
          </a:p>
          <a:p>
            <a:pPr algn="ctr"/>
            <a:r>
              <a:rPr lang="id-ID" sz="2400" dirty="0" smtClean="0">
                <a:sym typeface="Wingdings" panose="05000000000000000000" pitchFamily="2" charset="2"/>
              </a:rPr>
              <a:t>TKL  Terapis + Anggota + Interaksi + Dinamika Kelompok</a:t>
            </a:r>
            <a:endParaRPr lang="en-US" sz="2400" dirty="0"/>
          </a:p>
        </p:txBody>
      </p:sp>
    </p:spTree>
    <p:extLst>
      <p:ext uri="{BB962C8B-B14F-4D97-AF65-F5344CB8AC3E}">
        <p14:creationId xmlns:p14="http://schemas.microsoft.com/office/powerpoint/2010/main" val="883891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685801" y="965200"/>
            <a:ext cx="5219699" cy="5003800"/>
          </a:xfrm>
          <a:prstGeom prst="rect">
            <a:avLst/>
          </a:prstGeom>
          <a:ln>
            <a:solidFill>
              <a:schemeClr val="tx1"/>
            </a:solidFill>
          </a:ln>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id-ID" sz="3200" u="sng" dirty="0" smtClean="0"/>
              <a:t>Memberikan                    Dukungan Sosial</a:t>
            </a:r>
          </a:p>
          <a:p>
            <a:pPr algn="ctr"/>
            <a:r>
              <a:rPr lang="id-ID" sz="2000" dirty="0">
                <a:sym typeface="Wingdings" panose="05000000000000000000" pitchFamily="2" charset="2"/>
              </a:rPr>
              <a:t>A</a:t>
            </a:r>
            <a:r>
              <a:rPr lang="id-ID" sz="2000" dirty="0" smtClean="0">
                <a:sym typeface="Wingdings" panose="05000000000000000000" pitchFamily="2" charset="2"/>
              </a:rPr>
              <a:t>nggota dapat memperoleh dukungan dari orang yg memiliki pengalaman atau      tantangan yg serupa</a:t>
            </a:r>
          </a:p>
          <a:p>
            <a:pPr algn="ctr"/>
            <a:r>
              <a:rPr lang="id-ID" sz="2000" dirty="0" smtClean="0">
                <a:sym typeface="Wingdings" panose="05000000000000000000" pitchFamily="2" charset="2"/>
              </a:rPr>
              <a:t>Dukungan dapat berupa :</a:t>
            </a:r>
          </a:p>
          <a:p>
            <a:pPr algn="ctr"/>
            <a:r>
              <a:rPr lang="id-ID" sz="2000" dirty="0" smtClean="0">
                <a:sym typeface="Wingdings" panose="05000000000000000000" pitchFamily="2" charset="2"/>
              </a:rPr>
              <a:t>mendengarkan  memberikan respons  memberikan validasi  berbagi pengalaman    memberikan dorongan.</a:t>
            </a:r>
          </a:p>
          <a:p>
            <a:pPr algn="ctr"/>
            <a:r>
              <a:rPr lang="id-ID" sz="2000" dirty="0" smtClean="0">
                <a:solidFill>
                  <a:srgbClr val="FFFF00"/>
                </a:solidFill>
                <a:sym typeface="Wingdings" panose="05000000000000000000" pitchFamily="2" charset="2"/>
              </a:rPr>
              <a:t>Menurut Anda, apa perbedaan antara                                     “memberikan dukungan” &amp;                        “memberikan nasihat” ?</a:t>
            </a:r>
            <a:endParaRPr lang="en-US" sz="2000" dirty="0">
              <a:solidFill>
                <a:srgbClr val="FFFF00"/>
              </a:solidFill>
            </a:endParaRPr>
          </a:p>
        </p:txBody>
      </p:sp>
      <p:sp>
        <p:nvSpPr>
          <p:cNvPr id="6" name="Content Placeholder 2"/>
          <p:cNvSpPr txBox="1">
            <a:spLocks/>
          </p:cNvSpPr>
          <p:nvPr/>
        </p:nvSpPr>
        <p:spPr>
          <a:xfrm>
            <a:off x="6134100" y="965200"/>
            <a:ext cx="5359400" cy="5003800"/>
          </a:xfrm>
          <a:prstGeom prst="rect">
            <a:avLst/>
          </a:prstGeom>
          <a:ln>
            <a:solidFill>
              <a:schemeClr val="tx1"/>
            </a:solidFill>
          </a:ln>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id-ID" sz="3200" u="sng" dirty="0" smtClean="0"/>
              <a:t>Meningkatkan Harapan</a:t>
            </a:r>
          </a:p>
          <a:p>
            <a:pPr algn="ctr"/>
            <a:r>
              <a:rPr lang="id-ID" sz="2000" dirty="0" smtClean="0"/>
              <a:t>Melihat anggota lain mengalami perubahan   dapat membantu sso melihat kemungkinan perubahan bagi dirinya. Contoh :</a:t>
            </a:r>
          </a:p>
          <a:p>
            <a:pPr algn="ctr"/>
            <a:r>
              <a:rPr lang="id-ID" sz="2000" dirty="0" smtClean="0">
                <a:solidFill>
                  <a:srgbClr val="FFFF00"/>
                </a:solidFill>
              </a:rPr>
              <a:t>“Awalnya saya juga tidak berani berbicara,                                 sekarang saya mulai bisa menyampaikan pendapat”</a:t>
            </a:r>
          </a:p>
          <a:p>
            <a:pPr algn="ctr"/>
            <a:r>
              <a:rPr lang="id-ID" sz="2000" dirty="0" smtClean="0"/>
              <a:t>Pengalaman diatas dapat menjadi sumber “</a:t>
            </a:r>
            <a:r>
              <a:rPr lang="id-ID" sz="2000" dirty="0" smtClean="0">
                <a:solidFill>
                  <a:srgbClr val="00B0F0"/>
                </a:solidFill>
              </a:rPr>
              <a:t>Instillation of Hope</a:t>
            </a:r>
            <a:r>
              <a:rPr lang="id-ID" sz="2000" dirty="0" smtClean="0"/>
              <a:t>” bagi anggota lain. Hanya saja yg perlu dingat fasilitator adl menghindari pesan yg terlalu sederhana, seperti ;</a:t>
            </a:r>
          </a:p>
          <a:p>
            <a:pPr algn="ctr"/>
            <a:r>
              <a:rPr lang="id-ID" sz="2000" dirty="0" smtClean="0">
                <a:solidFill>
                  <a:srgbClr val="FFFF00"/>
                </a:solidFill>
              </a:rPr>
              <a:t>“Kalau dia bisa, berarti kamu juga pasti bisa.”</a:t>
            </a:r>
          </a:p>
          <a:p>
            <a:pPr algn="ctr"/>
            <a:r>
              <a:rPr lang="id-ID" sz="1400" dirty="0" smtClean="0"/>
              <a:t>(setiap anggota memiliki kondisi &amp; proses perubahan yg berbeda)</a:t>
            </a:r>
            <a:endParaRPr lang="en-US" sz="1400" dirty="0"/>
          </a:p>
        </p:txBody>
      </p:sp>
    </p:spTree>
    <p:extLst>
      <p:ext uri="{BB962C8B-B14F-4D97-AF65-F5344CB8AC3E}">
        <p14:creationId xmlns:p14="http://schemas.microsoft.com/office/powerpoint/2010/main" val="1826616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96348" y="1033670"/>
            <a:ext cx="5626100" cy="4757530"/>
          </a:xfrm>
          <a:prstGeom prst="rect">
            <a:avLst/>
          </a:prstGeom>
          <a:ln>
            <a:solidFill>
              <a:schemeClr val="tx1"/>
            </a:solidFill>
          </a:ln>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id-ID" sz="3200" u="sng" dirty="0" smtClean="0"/>
              <a:t>Meningkatkan                            Kemampuan Interpersonal</a:t>
            </a:r>
          </a:p>
          <a:p>
            <a:pPr algn="ctr"/>
            <a:r>
              <a:rPr lang="id-ID" sz="2000" dirty="0" smtClean="0"/>
              <a:t>Anggota belajar tentang dirinya langsung                             melalui interaksi dgn orla.</a:t>
            </a:r>
          </a:p>
          <a:p>
            <a:pPr algn="ctr"/>
            <a:r>
              <a:rPr lang="id-ID" sz="2000" dirty="0" smtClean="0"/>
              <a:t>Misal, anggota menyadari bahwa dirinya sering :</a:t>
            </a:r>
          </a:p>
          <a:p>
            <a:pPr algn="ctr"/>
            <a:r>
              <a:rPr lang="id-ID" sz="2000" dirty="0" smtClean="0"/>
              <a:t>Memotong pembicaraan </a:t>
            </a:r>
            <a:r>
              <a:rPr lang="id-ID" sz="2000" dirty="0" smtClean="0">
                <a:sym typeface="Wingdings" panose="05000000000000000000" pitchFamily="2" charset="2"/>
              </a:rPr>
              <a:t> menghindari kontak sosial  terlalu cepat memberikan nasihat                 sulit menerima kritik  menarik diri ketika                 mendapat umpan balik</a:t>
            </a:r>
          </a:p>
          <a:p>
            <a:pPr algn="ctr"/>
            <a:r>
              <a:rPr lang="id-ID" sz="2000" dirty="0" smtClean="0">
                <a:sym typeface="Wingdings" panose="05000000000000000000" pitchFamily="2" charset="2"/>
              </a:rPr>
              <a:t>Kelompok menjadi tempat yg relatif aman utk mengenali pola tsb &amp; mencoba respons yg berbeda.                                      Hal ini berkaitan dgn “</a:t>
            </a:r>
            <a:r>
              <a:rPr lang="id-ID" sz="2000" dirty="0" smtClean="0">
                <a:solidFill>
                  <a:srgbClr val="00B0F0"/>
                </a:solidFill>
                <a:sym typeface="Wingdings" panose="05000000000000000000" pitchFamily="2" charset="2"/>
              </a:rPr>
              <a:t>Interpersonal Learning</a:t>
            </a:r>
            <a:r>
              <a:rPr lang="id-ID" sz="2000" dirty="0" smtClean="0">
                <a:sym typeface="Wingdings" panose="05000000000000000000" pitchFamily="2" charset="2"/>
              </a:rPr>
              <a:t>”.</a:t>
            </a:r>
            <a:endParaRPr lang="id-ID" sz="2000" dirty="0" smtClean="0"/>
          </a:p>
        </p:txBody>
      </p:sp>
      <p:sp>
        <p:nvSpPr>
          <p:cNvPr id="3" name="Content Placeholder 2"/>
          <p:cNvSpPr txBox="1">
            <a:spLocks/>
          </p:cNvSpPr>
          <p:nvPr/>
        </p:nvSpPr>
        <p:spPr>
          <a:xfrm>
            <a:off x="6440556" y="1033670"/>
            <a:ext cx="5155097" cy="4757530"/>
          </a:xfrm>
          <a:prstGeom prst="rect">
            <a:avLst/>
          </a:prstGeom>
          <a:ln>
            <a:solidFill>
              <a:schemeClr val="tx1"/>
            </a:solidFill>
          </a:ln>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id-ID" sz="3200" u="sng" dirty="0" smtClean="0"/>
              <a:t>Memberi Kesempatan       untuk Memberi Manfaat    pada Orang Lain</a:t>
            </a:r>
          </a:p>
          <a:p>
            <a:pPr algn="ctr"/>
            <a:r>
              <a:rPr lang="id-ID" sz="2000" dirty="0" smtClean="0"/>
              <a:t>Manfaat TKL tidak hanya diperoleh ketika sso menerima bantuan. Sebaliknya anggota juga dapat memperoleh manfaat ketika             membantu anggota lain. Misal ; </a:t>
            </a:r>
          </a:p>
          <a:p>
            <a:pPr algn="ctr"/>
            <a:r>
              <a:rPr lang="id-ID" sz="2000" dirty="0" smtClean="0"/>
              <a:t>“Pengalaman Anda membuat saya sadar                bahwa saya tidak sendirian.”</a:t>
            </a:r>
          </a:p>
          <a:p>
            <a:pPr algn="ctr"/>
            <a:r>
              <a:rPr lang="id-ID" sz="2000" dirty="0" smtClean="0"/>
              <a:t>Anggota yg memberikan dukungan dapat merasakan bhw dirinya memiliki kontribusi bagi kelompok &amp; proses ini disebut “</a:t>
            </a:r>
            <a:r>
              <a:rPr lang="id-ID" sz="2000" dirty="0" smtClean="0">
                <a:solidFill>
                  <a:srgbClr val="FFFF00"/>
                </a:solidFill>
              </a:rPr>
              <a:t>Altruism</a:t>
            </a:r>
            <a:r>
              <a:rPr lang="id-ID" sz="2000" dirty="0" smtClean="0"/>
              <a:t>”</a:t>
            </a:r>
            <a:endParaRPr lang="en-US" sz="2000" dirty="0"/>
          </a:p>
        </p:txBody>
      </p:sp>
    </p:spTree>
    <p:extLst>
      <p:ext uri="{BB962C8B-B14F-4D97-AF65-F5344CB8AC3E}">
        <p14:creationId xmlns:p14="http://schemas.microsoft.com/office/powerpoint/2010/main" val="106820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622300" y="736600"/>
            <a:ext cx="5371548" cy="5422900"/>
          </a:xfrm>
          <a:prstGeom prst="rect">
            <a:avLst/>
          </a:prstGeom>
          <a:ln>
            <a:solidFill>
              <a:schemeClr val="tx1"/>
            </a:solidFill>
          </a:ln>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id-ID" sz="3200" u="sng" dirty="0" smtClean="0"/>
              <a:t>Meningkatkan Insight</a:t>
            </a:r>
          </a:p>
          <a:p>
            <a:pPr algn="ctr"/>
            <a:r>
              <a:rPr lang="id-ID" sz="2000" dirty="0" smtClean="0"/>
              <a:t>Kelompok dapat memberikan sudut pandang                                                 yg berbeda tentang diri sso. Misalnya :</a:t>
            </a:r>
          </a:p>
          <a:p>
            <a:pPr algn="ctr"/>
            <a:r>
              <a:rPr lang="id-ID" sz="2000" dirty="0" smtClean="0"/>
              <a:t>“</a:t>
            </a:r>
            <a:r>
              <a:rPr lang="id-ID" sz="2000" dirty="0" smtClean="0">
                <a:solidFill>
                  <a:srgbClr val="FFFF00"/>
                </a:solidFill>
              </a:rPr>
              <a:t>Saya pikir saya diam karena tidak punya            sesuatu untuk dibicarakan</a:t>
            </a:r>
            <a:r>
              <a:rPr lang="id-ID" sz="2000" dirty="0" smtClean="0"/>
              <a:t>.”</a:t>
            </a:r>
          </a:p>
          <a:p>
            <a:pPr algn="ctr"/>
            <a:r>
              <a:rPr lang="id-ID" sz="2000" dirty="0" smtClean="0"/>
              <a:t>Anggota lain mengatakan :</a:t>
            </a:r>
          </a:p>
          <a:p>
            <a:pPr algn="ctr"/>
            <a:r>
              <a:rPr lang="id-ID" sz="2000" dirty="0" smtClean="0"/>
              <a:t>“Saya justru melihat Anda banyak berpikir    sebelum berbicara.”</a:t>
            </a:r>
          </a:p>
          <a:p>
            <a:pPr algn="ctr"/>
            <a:r>
              <a:rPr lang="id-ID" sz="2000" dirty="0" smtClean="0"/>
              <a:t>Disinilah Fasilitator dapat membantu anggota mengeksplorasi perbedaan antara “cara sso melihat dirinya” &amp; “cara orla merespons dirinya”</a:t>
            </a:r>
          </a:p>
          <a:p>
            <a:pPr algn="ctr"/>
            <a:r>
              <a:rPr lang="id-ID" sz="2000" dirty="0" smtClean="0"/>
              <a:t>Proses diatas dapat membantu meningkatkan                                      pemahaman terhadap diri maupun                            pola hub interpersonal</a:t>
            </a:r>
            <a:endParaRPr lang="en-US" sz="2000" dirty="0"/>
          </a:p>
        </p:txBody>
      </p:sp>
      <p:sp>
        <p:nvSpPr>
          <p:cNvPr id="3" name="Content Placeholder 2"/>
          <p:cNvSpPr txBox="1">
            <a:spLocks/>
          </p:cNvSpPr>
          <p:nvPr/>
        </p:nvSpPr>
        <p:spPr>
          <a:xfrm>
            <a:off x="6286500" y="736600"/>
            <a:ext cx="5321300" cy="5422900"/>
          </a:xfrm>
          <a:prstGeom prst="rect">
            <a:avLst/>
          </a:prstGeom>
          <a:ln>
            <a:solidFill>
              <a:schemeClr val="tx1"/>
            </a:solidFill>
          </a:ln>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ctr"/>
            <a:r>
              <a:rPr lang="id-ID" sz="3200" u="sng" dirty="0" smtClean="0"/>
              <a:t>Melatih Ketrampilan Sosial</a:t>
            </a:r>
          </a:p>
          <a:p>
            <a:pPr algn="ctr"/>
            <a:r>
              <a:rPr lang="id-ID" sz="2400" dirty="0" smtClean="0"/>
              <a:t>TKL dapat menjadi tempat untuk mempraktikkan ketrampilan                    yg akan digunakan diluar kelompok. Contoh :</a:t>
            </a:r>
          </a:p>
          <a:p>
            <a:pPr algn="ctr"/>
            <a:r>
              <a:rPr lang="id-ID" sz="2400" dirty="0" smtClean="0">
                <a:sym typeface="Wingdings" panose="05000000000000000000" pitchFamily="2" charset="2"/>
              </a:rPr>
              <a:t> menyampaikan pendapat  mendengarkan                             meminta bantuan  mengatakan tidak  memberikan umpan balik  menerima kritik  mengelola perbedaan pendapat.</a:t>
            </a:r>
          </a:p>
          <a:p>
            <a:pPr algn="ctr"/>
            <a:r>
              <a:rPr lang="id-ID" sz="2400" dirty="0" smtClean="0">
                <a:sym typeface="Wingdings" panose="05000000000000000000" pitchFamily="2" charset="2"/>
              </a:rPr>
              <a:t>... Dengan demikian ...</a:t>
            </a:r>
          </a:p>
          <a:p>
            <a:pPr algn="ctr"/>
            <a:r>
              <a:rPr lang="id-ID" sz="2000" dirty="0" smtClean="0">
                <a:sym typeface="Wingdings" panose="05000000000000000000" pitchFamily="2" charset="2"/>
              </a:rPr>
              <a:t>Kelompok  tempat latihan  ketrampilan dibawa kehidupan sehari-hari</a:t>
            </a:r>
            <a:endParaRPr lang="en-US" sz="2000" dirty="0"/>
          </a:p>
        </p:txBody>
      </p:sp>
    </p:spTree>
    <p:extLst>
      <p:ext uri="{BB962C8B-B14F-4D97-AF65-F5344CB8AC3E}">
        <p14:creationId xmlns:p14="http://schemas.microsoft.com/office/powerpoint/2010/main" val="4268017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4100" y="1358900"/>
            <a:ext cx="9720263" cy="4076700"/>
          </a:xfrm>
        </p:spPr>
        <p:txBody>
          <a:bodyPr>
            <a:noAutofit/>
          </a:bodyPr>
          <a:lstStyle/>
          <a:p>
            <a:pPr algn="ctr"/>
            <a:r>
              <a:rPr lang="id-ID" sz="4000" u="sng" dirty="0" smtClean="0"/>
              <a:t>Meningkatkan Kohesivitas</a:t>
            </a:r>
          </a:p>
          <a:p>
            <a:pPr algn="ctr"/>
            <a:r>
              <a:rPr lang="id-ID" sz="2800" dirty="0" smtClean="0"/>
              <a:t>Kohesivitas kelompok adl rasa keterhubungan &amp; kebermaknaan menjadi bagian dari kelompok. Kelompok yg kohesif ditandai :</a:t>
            </a:r>
          </a:p>
          <a:p>
            <a:pPr algn="ctr"/>
            <a:r>
              <a:rPr lang="id-ID" sz="2800" dirty="0" smtClean="0"/>
              <a:t>Rasa aman </a:t>
            </a:r>
            <a:r>
              <a:rPr lang="id-ID" sz="2800" dirty="0" smtClean="0">
                <a:sym typeface="Wingdings" panose="05000000000000000000" pitchFamily="2" charset="2"/>
              </a:rPr>
              <a:t> rasa diterima  keterlibatan  kepercayaan       kepedulian terhadap anggota lain</a:t>
            </a:r>
          </a:p>
          <a:p>
            <a:pPr algn="ctr"/>
            <a:r>
              <a:rPr lang="id-ID" sz="2800" dirty="0" smtClean="0">
                <a:sym typeface="Wingdings" panose="05000000000000000000" pitchFamily="2" charset="2"/>
              </a:rPr>
              <a:t>Kohesivitas bukan berarti seluruh anggota harus selalu setuju. Justru kelompok yg sehat memungkinkan adanya perbedaan pendapat yg dapat dikelola secara konstruktif.</a:t>
            </a:r>
            <a:endParaRPr lang="en-US" sz="2800" dirty="0"/>
          </a:p>
        </p:txBody>
      </p:sp>
    </p:spTree>
    <p:extLst>
      <p:ext uri="{BB962C8B-B14F-4D97-AF65-F5344CB8AC3E}">
        <p14:creationId xmlns:p14="http://schemas.microsoft.com/office/powerpoint/2010/main" val="2296811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rot="10800000" flipH="1" flipV="1">
            <a:off x="1422400" y="1016000"/>
            <a:ext cx="8966201" cy="4508499"/>
          </a:xfrm>
          <a:prstGeom prst="horizontalScroll">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d-ID" sz="3200" dirty="0" smtClean="0">
                <a:solidFill>
                  <a:schemeClr val="bg1"/>
                </a:solidFill>
              </a:rPr>
              <a:t>Catatan Untuk Mahasiswa !</a:t>
            </a:r>
          </a:p>
          <a:p>
            <a:pPr algn="ctr"/>
            <a:r>
              <a:rPr lang="id-ID" sz="3200" dirty="0" smtClean="0">
                <a:solidFill>
                  <a:schemeClr val="bg1"/>
                </a:solidFill>
              </a:rPr>
              <a:t>Manfaat TKL bukan hanya berdasarkan “banyak orang”, bukan pula “terapi individual yg dilakukan bersama”. Ada proses yg terjadi krn adanya kelompok &amp; interaksi nyata merupakan bagian dari terapeutik</a:t>
            </a:r>
            <a:endParaRPr lang="en-US" sz="3200" dirty="0">
              <a:solidFill>
                <a:schemeClr val="bg1"/>
              </a:solidFill>
            </a:endParaRPr>
          </a:p>
        </p:txBody>
      </p:sp>
    </p:spTree>
    <p:extLst>
      <p:ext uri="{BB962C8B-B14F-4D97-AF65-F5344CB8AC3E}">
        <p14:creationId xmlns:p14="http://schemas.microsoft.com/office/powerpoint/2010/main" val="3648655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660400" y="952500"/>
            <a:ext cx="10883900" cy="5118100"/>
          </a:xfrm>
        </p:spPr>
        <p:txBody>
          <a:bodyPr>
            <a:normAutofit/>
          </a:bodyPr>
          <a:lstStyle/>
          <a:p>
            <a:pPr algn="ctr"/>
            <a:r>
              <a:rPr lang="id-ID" sz="3600" u="sng" dirty="0" smtClean="0"/>
              <a:t>Bagaimana Dengan Pasien Gg Psikotik ?</a:t>
            </a:r>
          </a:p>
          <a:p>
            <a:pPr algn="just"/>
            <a:r>
              <a:rPr lang="id-ID" sz="2800" dirty="0" smtClean="0"/>
              <a:t>Pada kondisi psikotik, TKL tidak berarti mengumpulkan pasien kemudian meminta mereka menceritakan secara bebas. Pendekatan yg perlu dipertimbangkan :</a:t>
            </a:r>
          </a:p>
          <a:p>
            <a:pPr algn="just"/>
            <a:r>
              <a:rPr lang="id-ID" sz="2800" dirty="0" smtClean="0"/>
              <a:t>Kondisi klinis </a:t>
            </a:r>
            <a:r>
              <a:rPr lang="id-ID" sz="2800" dirty="0" smtClean="0">
                <a:sym typeface="Wingdings" panose="05000000000000000000" pitchFamily="2" charset="2"/>
              </a:rPr>
              <a:t> stabilitas gejala  kemampuan mengikuti instruksi  perhatian &amp; konsentrasi  fungsi sosial  tujuan rehabilitasi  dukungan keluarga  kebutuhan individu.</a:t>
            </a:r>
          </a:p>
          <a:p>
            <a:pPr marL="0" indent="0" algn="just">
              <a:buNone/>
            </a:pPr>
            <a:r>
              <a:rPr lang="id-ID" sz="2800" dirty="0">
                <a:sym typeface="Wingdings" panose="05000000000000000000" pitchFamily="2" charset="2"/>
              </a:rPr>
              <a:t>U</a:t>
            </a:r>
            <a:r>
              <a:rPr lang="id-ID" sz="2800" dirty="0" smtClean="0">
                <a:sym typeface="Wingdings" panose="05000000000000000000" pitchFamily="2" charset="2"/>
              </a:rPr>
              <a:t>mumnya intervensi kelompok pada skizofrenia menggunakan bentuk yg lebih terstruktur, seperti pelatihan ketrampilan sosial, remediasi kognitif (CBT), psikoedukasi atau kelompok multifamili sesuai fase maupun kondisi klinis serta tenaga ahli yg kompeten</a:t>
            </a:r>
            <a:endParaRPr lang="id-ID" sz="2800" dirty="0" smtClean="0"/>
          </a:p>
          <a:p>
            <a:endParaRPr lang="en-US" dirty="0"/>
          </a:p>
        </p:txBody>
      </p:sp>
    </p:spTree>
    <p:extLst>
      <p:ext uri="{BB962C8B-B14F-4D97-AF65-F5344CB8AC3E}">
        <p14:creationId xmlns:p14="http://schemas.microsoft.com/office/powerpoint/2010/main" val="1388257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636880514"/>
              </p:ext>
            </p:extLst>
          </p:nvPr>
        </p:nvGraphicFramePr>
        <p:xfrm>
          <a:off x="812800" y="711200"/>
          <a:ext cx="10579100" cy="53890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4205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63600" y="1168401"/>
            <a:ext cx="10452100" cy="4622800"/>
          </a:xfrm>
        </p:spPr>
        <p:txBody>
          <a:bodyPr>
            <a:normAutofit/>
          </a:bodyPr>
          <a:lstStyle/>
          <a:p>
            <a:pPr algn="ctr"/>
            <a:r>
              <a:rPr lang="id-ID" sz="3600" u="sng" dirty="0" smtClean="0"/>
              <a:t>Bagaimana Dengan Pasien Kondisi Neurotik ?</a:t>
            </a:r>
          </a:p>
          <a:p>
            <a:pPr algn="just"/>
            <a:r>
              <a:rPr lang="id-ID" sz="3200" dirty="0" smtClean="0"/>
              <a:t>Istilah neurotik, dalam pembelajaran psikoterapi biasanya digunakan utk menggambarkan kondisi individu yg mengalami masalah seperti kecemasan, konflik psikologis or Gg fungsi emosional, tetapi kontak dgn realitas scr umum masih terjaga.</a:t>
            </a:r>
          </a:p>
          <a:p>
            <a:pPr algn="just"/>
            <a:r>
              <a:rPr lang="id-ID" sz="3200" dirty="0" smtClean="0"/>
              <a:t>Dlm klasifikasi modern, sebaiknya mahasiswa menghubungkan istilah neurotik dgn kategori gangguan yg lebih spesifik, seperti Gg kecemasan, Gg terkait stres, Gg obsesif kompulsif atau Gg kondisi lain sesuai diagnostik yg digunakan.</a:t>
            </a:r>
            <a:endParaRPr lang="en-US" sz="3200" dirty="0"/>
          </a:p>
        </p:txBody>
      </p:sp>
    </p:spTree>
    <p:extLst>
      <p:ext uri="{BB962C8B-B14F-4D97-AF65-F5344CB8AC3E}">
        <p14:creationId xmlns:p14="http://schemas.microsoft.com/office/powerpoint/2010/main" val="3530163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637255646"/>
              </p:ext>
            </p:extLst>
          </p:nvPr>
        </p:nvGraphicFramePr>
        <p:xfrm>
          <a:off x="1193800" y="1803400"/>
          <a:ext cx="9720263"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3383396" y="755134"/>
            <a:ext cx="5018810" cy="646331"/>
          </a:xfrm>
          <a:prstGeom prst="rect">
            <a:avLst/>
          </a:prstGeom>
        </p:spPr>
        <p:txBody>
          <a:bodyPr wrap="none">
            <a:spAutoFit/>
          </a:bodyPr>
          <a:lstStyle/>
          <a:p>
            <a:pPr algn="ctr"/>
            <a:r>
              <a:rPr lang="id-ID" sz="3600" dirty="0" smtClean="0"/>
              <a:t>Fokus TKL Kondisi Neurotik</a:t>
            </a:r>
            <a:endParaRPr lang="id-ID" sz="3600" dirty="0"/>
          </a:p>
        </p:txBody>
      </p:sp>
    </p:spTree>
    <p:extLst>
      <p:ext uri="{BB962C8B-B14F-4D97-AF65-F5344CB8AC3E}">
        <p14:creationId xmlns:p14="http://schemas.microsoft.com/office/powerpoint/2010/main" val="325801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718714748"/>
              </p:ext>
            </p:extLst>
          </p:nvPr>
        </p:nvGraphicFramePr>
        <p:xfrm>
          <a:off x="368300" y="482599"/>
          <a:ext cx="11379201" cy="5997339"/>
        </p:xfrm>
        <a:graphic>
          <a:graphicData uri="http://schemas.openxmlformats.org/drawingml/2006/table">
            <a:tbl>
              <a:tblPr firstRow="1" bandRow="1">
                <a:tableStyleId>{5C22544A-7EE6-4342-B048-85BDC9FD1C3A}</a:tableStyleId>
              </a:tblPr>
              <a:tblGrid>
                <a:gridCol w="1485900"/>
                <a:gridCol w="4826000"/>
                <a:gridCol w="5067301"/>
              </a:tblGrid>
              <a:tr h="521601">
                <a:tc>
                  <a:txBody>
                    <a:bodyPr/>
                    <a:lstStyle/>
                    <a:p>
                      <a:pPr algn="ctr"/>
                      <a:r>
                        <a:rPr lang="id-ID" sz="2000" dirty="0" smtClean="0"/>
                        <a:t>Aspek</a:t>
                      </a:r>
                      <a:endParaRPr lang="en-US" sz="2000" dirty="0"/>
                    </a:p>
                  </a:txBody>
                  <a:tcPr/>
                </a:tc>
                <a:tc>
                  <a:txBody>
                    <a:bodyPr/>
                    <a:lstStyle/>
                    <a:p>
                      <a:pPr algn="ctr"/>
                      <a:r>
                        <a:rPr lang="id-ID" sz="2000" dirty="0" smtClean="0"/>
                        <a:t>Kelompok Psikotik</a:t>
                      </a:r>
                      <a:endParaRPr lang="en-US" sz="2000" dirty="0"/>
                    </a:p>
                  </a:txBody>
                  <a:tcPr/>
                </a:tc>
                <a:tc>
                  <a:txBody>
                    <a:bodyPr/>
                    <a:lstStyle/>
                    <a:p>
                      <a:pPr algn="ctr"/>
                      <a:r>
                        <a:rPr lang="id-ID" sz="2000" dirty="0" smtClean="0"/>
                        <a:t>Kelompok Neurotik</a:t>
                      </a:r>
                      <a:endParaRPr lang="en-US" sz="2000" dirty="0"/>
                    </a:p>
                  </a:txBody>
                  <a:tcPr/>
                </a:tc>
              </a:tr>
              <a:tr h="560700">
                <a:tc>
                  <a:txBody>
                    <a:bodyPr/>
                    <a:lstStyle/>
                    <a:p>
                      <a:pPr algn="ctr"/>
                      <a:r>
                        <a:rPr lang="id-ID" sz="1600" dirty="0" smtClean="0"/>
                        <a:t>Fokus utama</a:t>
                      </a:r>
                      <a:endParaRPr lang="en-US" sz="1600" dirty="0"/>
                    </a:p>
                  </a:txBody>
                  <a:tcPr/>
                </a:tc>
                <a:tc>
                  <a:txBody>
                    <a:bodyPr/>
                    <a:lstStyle/>
                    <a:p>
                      <a:r>
                        <a:rPr lang="id-ID" sz="1600" dirty="0" smtClean="0"/>
                        <a:t>Fungsi, stabilisasi, ketrampilan, rehabilitasi &amp; pengelolaan gejala sesuai kondisi</a:t>
                      </a:r>
                      <a:endParaRPr lang="en-US" sz="1600" dirty="0"/>
                    </a:p>
                  </a:txBody>
                  <a:tcPr/>
                </a:tc>
                <a:tc>
                  <a:txBody>
                    <a:bodyPr/>
                    <a:lstStyle/>
                    <a:p>
                      <a:r>
                        <a:rPr lang="id-ID" sz="1600" dirty="0" smtClean="0"/>
                        <a:t>Pemahaman diri, pengelolaan emosi, pola pikir, perilaku &amp; hub interpersonal</a:t>
                      </a:r>
                      <a:endParaRPr lang="en-US" sz="1600" dirty="0"/>
                    </a:p>
                  </a:txBody>
                  <a:tcPr/>
                </a:tc>
              </a:tr>
              <a:tr h="521601">
                <a:tc>
                  <a:txBody>
                    <a:bodyPr/>
                    <a:lstStyle/>
                    <a:p>
                      <a:pPr algn="ctr"/>
                      <a:r>
                        <a:rPr lang="id-ID" sz="1600" dirty="0" smtClean="0"/>
                        <a:t>Struktur</a:t>
                      </a:r>
                      <a:endParaRPr lang="en-US" sz="1600" dirty="0"/>
                    </a:p>
                  </a:txBody>
                  <a:tcPr/>
                </a:tc>
                <a:tc>
                  <a:txBody>
                    <a:bodyPr/>
                    <a:lstStyle/>
                    <a:p>
                      <a:r>
                        <a:rPr lang="id-ID" sz="1600" dirty="0" smtClean="0"/>
                        <a:t>Cenderung membutuhkan struktur yg lebih jelas &amp; konkret</a:t>
                      </a:r>
                      <a:endParaRPr lang="en-US" sz="1600" dirty="0"/>
                    </a:p>
                  </a:txBody>
                  <a:tcPr/>
                </a:tc>
                <a:tc>
                  <a:txBody>
                    <a:bodyPr/>
                    <a:lstStyle/>
                    <a:p>
                      <a:r>
                        <a:rPr lang="id-ID" sz="1600" dirty="0" smtClean="0"/>
                        <a:t>Dapat lebih fleksibel sesuai pendekatan terapi</a:t>
                      </a:r>
                      <a:endParaRPr lang="en-US" sz="1600" dirty="0"/>
                    </a:p>
                  </a:txBody>
                  <a:tcPr/>
                </a:tc>
              </a:tr>
              <a:tr h="521601">
                <a:tc>
                  <a:txBody>
                    <a:bodyPr/>
                    <a:lstStyle/>
                    <a:p>
                      <a:pPr algn="ctr"/>
                      <a:r>
                        <a:rPr lang="id-ID" sz="1600" dirty="0" smtClean="0"/>
                        <a:t>Instruksi</a:t>
                      </a:r>
                      <a:endParaRPr lang="en-US" sz="1600" dirty="0"/>
                    </a:p>
                  </a:txBody>
                  <a:tcPr/>
                </a:tc>
                <a:tc>
                  <a:txBody>
                    <a:bodyPr/>
                    <a:lstStyle/>
                    <a:p>
                      <a:r>
                        <a:rPr lang="id-ID" sz="1600" dirty="0" smtClean="0"/>
                        <a:t>Sederhana, konkret bertahap</a:t>
                      </a:r>
                      <a:endParaRPr lang="en-US" sz="1600" dirty="0"/>
                    </a:p>
                  </a:txBody>
                  <a:tcPr/>
                </a:tc>
                <a:tc>
                  <a:txBody>
                    <a:bodyPr/>
                    <a:lstStyle/>
                    <a:p>
                      <a:r>
                        <a:rPr lang="id-ID" sz="1600" dirty="0" smtClean="0"/>
                        <a:t>Dapat lebih kompleks &amp; reflektif</a:t>
                      </a:r>
                      <a:endParaRPr lang="en-US" sz="1600" dirty="0"/>
                    </a:p>
                  </a:txBody>
                  <a:tcPr/>
                </a:tc>
              </a:tr>
              <a:tr h="560700">
                <a:tc>
                  <a:txBody>
                    <a:bodyPr/>
                    <a:lstStyle/>
                    <a:p>
                      <a:pPr algn="ctr"/>
                      <a:r>
                        <a:rPr lang="id-ID" sz="1600" dirty="0" smtClean="0"/>
                        <a:t>Aktivitas</a:t>
                      </a:r>
                      <a:endParaRPr lang="en-US" sz="1600" dirty="0"/>
                    </a:p>
                  </a:txBody>
                  <a:tcPr/>
                </a:tc>
                <a:tc>
                  <a:txBody>
                    <a:bodyPr/>
                    <a:lstStyle/>
                    <a:p>
                      <a:r>
                        <a:rPr lang="id-ID" sz="1600" dirty="0" smtClean="0"/>
                        <a:t>Latihan ketrampilan, psikoedukasi, aktivitas terstruktur</a:t>
                      </a:r>
                      <a:endParaRPr lang="en-US" sz="1600" dirty="0"/>
                    </a:p>
                  </a:txBody>
                  <a:tcPr/>
                </a:tc>
                <a:tc>
                  <a:txBody>
                    <a:bodyPr/>
                    <a:lstStyle/>
                    <a:p>
                      <a:r>
                        <a:rPr lang="id-ID" sz="1600" dirty="0" smtClean="0"/>
                        <a:t>Diskusi, eksplorasi, latihan kognitif-perilaku, interaksi interpersonal</a:t>
                      </a:r>
                      <a:endParaRPr lang="en-US" sz="1600" dirty="0"/>
                    </a:p>
                  </a:txBody>
                  <a:tcPr/>
                </a:tc>
              </a:tr>
              <a:tr h="560700">
                <a:tc>
                  <a:txBody>
                    <a:bodyPr/>
                    <a:lstStyle/>
                    <a:p>
                      <a:pPr algn="ctr"/>
                      <a:r>
                        <a:rPr lang="id-ID" sz="1600" dirty="0" smtClean="0"/>
                        <a:t>Orientasi</a:t>
                      </a:r>
                      <a:endParaRPr lang="en-US" sz="1600" dirty="0"/>
                    </a:p>
                  </a:txBody>
                  <a:tcPr/>
                </a:tc>
                <a:tc>
                  <a:txBody>
                    <a:bodyPr/>
                    <a:lstStyle/>
                    <a:p>
                      <a:r>
                        <a:rPr lang="id-ID" sz="1600" dirty="0" smtClean="0"/>
                        <a:t>Fungsi &amp; adaptasi</a:t>
                      </a:r>
                      <a:endParaRPr lang="en-US" sz="1600" dirty="0"/>
                    </a:p>
                  </a:txBody>
                  <a:tcPr/>
                </a:tc>
                <a:tc>
                  <a:txBody>
                    <a:bodyPr/>
                    <a:lstStyle/>
                    <a:p>
                      <a:r>
                        <a:rPr lang="id-ID" sz="1600" dirty="0" smtClean="0"/>
                        <a:t>Insight, coping &amp; perubahan pola psikologis atau interpersonal</a:t>
                      </a:r>
                      <a:endParaRPr lang="en-US" sz="1600" dirty="0"/>
                    </a:p>
                  </a:txBody>
                  <a:tcPr/>
                </a:tc>
              </a:tr>
              <a:tr h="560700">
                <a:tc>
                  <a:txBody>
                    <a:bodyPr/>
                    <a:lstStyle/>
                    <a:p>
                      <a:pPr algn="ctr"/>
                      <a:r>
                        <a:rPr lang="id-ID" sz="1600" dirty="0" smtClean="0"/>
                        <a:t>Interaksi</a:t>
                      </a:r>
                      <a:endParaRPr lang="en-US" sz="1600" dirty="0"/>
                    </a:p>
                  </a:txBody>
                  <a:tcPr/>
                </a:tc>
                <a:tc>
                  <a:txBody>
                    <a:bodyPr/>
                    <a:lstStyle/>
                    <a:p>
                      <a:r>
                        <a:rPr lang="id-ID" sz="1600" dirty="0" smtClean="0"/>
                        <a:t>Perlu dikelola dgn memperhatikan kondisi klinis</a:t>
                      </a:r>
                      <a:r>
                        <a:rPr lang="id-ID" sz="1600" baseline="0" dirty="0" smtClean="0"/>
                        <a:t> &amp; kemampuan anggota</a:t>
                      </a:r>
                      <a:endParaRPr lang="en-US" sz="1600" dirty="0"/>
                    </a:p>
                  </a:txBody>
                  <a:tcPr/>
                </a:tc>
                <a:tc>
                  <a:txBody>
                    <a:bodyPr/>
                    <a:lstStyle/>
                    <a:p>
                      <a:r>
                        <a:rPr lang="id-ID" sz="1600" dirty="0" smtClean="0"/>
                        <a:t>Dapat dimanfaatkan lebih luas sbg sumber pembelajaran</a:t>
                      </a:r>
                      <a:r>
                        <a:rPr lang="id-ID" sz="1600" baseline="0" dirty="0" smtClean="0"/>
                        <a:t> interpersonal</a:t>
                      </a:r>
                      <a:endParaRPr lang="en-US" sz="1600" dirty="0"/>
                    </a:p>
                  </a:txBody>
                  <a:tcPr/>
                </a:tc>
              </a:tr>
              <a:tr h="560700">
                <a:tc>
                  <a:txBody>
                    <a:bodyPr/>
                    <a:lstStyle/>
                    <a:p>
                      <a:pPr algn="ctr"/>
                      <a:r>
                        <a:rPr lang="id-ID" sz="1600" dirty="0" smtClean="0"/>
                        <a:t>Fasilitator</a:t>
                      </a:r>
                      <a:endParaRPr lang="en-US" sz="1600" dirty="0"/>
                    </a:p>
                  </a:txBody>
                  <a:tcPr/>
                </a:tc>
                <a:tc>
                  <a:txBody>
                    <a:bodyPr/>
                    <a:lstStyle/>
                    <a:p>
                      <a:r>
                        <a:rPr lang="id-ID" sz="1600" dirty="0" smtClean="0"/>
                        <a:t>Membutuhkan perhatian lebih besar pada struktur, batas, gejala &amp; fungsi</a:t>
                      </a:r>
                      <a:endParaRPr lang="en-US" sz="1600" dirty="0"/>
                    </a:p>
                  </a:txBody>
                  <a:tcPr/>
                </a:tc>
                <a:tc>
                  <a:txBody>
                    <a:bodyPr/>
                    <a:lstStyle/>
                    <a:p>
                      <a:r>
                        <a:rPr lang="id-ID" sz="1600" dirty="0" smtClean="0"/>
                        <a:t>Dapat lebih banyak memfasilitasi eksplorasi &amp; proses interpersonal</a:t>
                      </a:r>
                      <a:endParaRPr lang="en-US" sz="1600" dirty="0"/>
                    </a:p>
                  </a:txBody>
                  <a:tcPr/>
                </a:tc>
              </a:tr>
              <a:tr h="560700">
                <a:tc>
                  <a:txBody>
                    <a:bodyPr/>
                    <a:lstStyle/>
                    <a:p>
                      <a:pPr algn="ctr"/>
                      <a:r>
                        <a:rPr lang="id-ID" sz="1600" dirty="0" smtClean="0"/>
                        <a:t>Evaluasi</a:t>
                      </a:r>
                      <a:endParaRPr lang="en-US" sz="1600" dirty="0"/>
                    </a:p>
                  </a:txBody>
                  <a:tcPr/>
                </a:tc>
                <a:tc>
                  <a:txBody>
                    <a:bodyPr/>
                    <a:lstStyle/>
                    <a:p>
                      <a:r>
                        <a:rPr lang="id-ID" sz="1600" dirty="0" smtClean="0"/>
                        <a:t>Gejala, fungsi sosial, ketrampilan &amp; kemampuan menjalankan aktivitas</a:t>
                      </a:r>
                      <a:endParaRPr lang="en-US" sz="1600" dirty="0"/>
                    </a:p>
                  </a:txBody>
                  <a:tcPr/>
                </a:tc>
                <a:tc>
                  <a:txBody>
                    <a:bodyPr/>
                    <a:lstStyle/>
                    <a:p>
                      <a:r>
                        <a:rPr lang="id-ID" sz="1600" dirty="0" smtClean="0"/>
                        <a:t>Gejala, coping, insight, relasi interpersonal &amp; fungsi</a:t>
                      </a:r>
                      <a:endParaRPr lang="en-US" sz="1600" dirty="0"/>
                    </a:p>
                  </a:txBody>
                  <a:tcPr/>
                </a:tc>
              </a:tr>
              <a:tr h="900297">
                <a:tc>
                  <a:txBody>
                    <a:bodyPr/>
                    <a:lstStyle/>
                    <a:p>
                      <a:pPr algn="ctr"/>
                      <a:r>
                        <a:rPr lang="id-ID" sz="1600" dirty="0" smtClean="0"/>
                        <a:t>Contoh </a:t>
                      </a:r>
                    </a:p>
                    <a:p>
                      <a:pPr algn="ctr"/>
                      <a:r>
                        <a:rPr lang="id-ID" sz="1600" dirty="0" smtClean="0"/>
                        <a:t>Intervensi</a:t>
                      </a:r>
                      <a:endParaRPr lang="en-US" sz="1600" dirty="0"/>
                    </a:p>
                  </a:txBody>
                  <a:tcPr/>
                </a:tc>
                <a:tc>
                  <a:txBody>
                    <a:bodyPr/>
                    <a:lstStyle/>
                    <a:p>
                      <a:r>
                        <a:rPr lang="id-ID" sz="1600" dirty="0" smtClean="0"/>
                        <a:t>Psikoedukasi, pelatihan ketrampilan sosial, remediasi kognitif, kelompok multifamili</a:t>
                      </a:r>
                      <a:endParaRPr lang="en-US" sz="1600" dirty="0"/>
                    </a:p>
                  </a:txBody>
                  <a:tcPr/>
                </a:tc>
                <a:tc>
                  <a:txBody>
                    <a:bodyPr/>
                    <a:lstStyle/>
                    <a:p>
                      <a:r>
                        <a:rPr lang="id-ID" sz="1600" dirty="0" smtClean="0"/>
                        <a:t>CBT kelompok,</a:t>
                      </a:r>
                      <a:r>
                        <a:rPr lang="id-ID" sz="1600" baseline="0" dirty="0" smtClean="0"/>
                        <a:t> interpersonal, terapi suporitf &amp; pendekatan lain sesuai kebutuhan</a:t>
                      </a:r>
                      <a:endParaRPr lang="en-US" sz="1600" dirty="0"/>
                    </a:p>
                  </a:txBody>
                  <a:tcPr/>
                </a:tc>
              </a:tr>
            </a:tbl>
          </a:graphicData>
        </a:graphic>
      </p:graphicFrame>
    </p:spTree>
    <p:extLst>
      <p:ext uri="{BB962C8B-B14F-4D97-AF65-F5344CB8AC3E}">
        <p14:creationId xmlns:p14="http://schemas.microsoft.com/office/powerpoint/2010/main" val="2769190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rot="10800000" flipH="1" flipV="1">
            <a:off x="1104900" y="673100"/>
            <a:ext cx="9931399" cy="5460999"/>
          </a:xfrm>
          <a:prstGeom prst="horizontalScroll">
            <a:avLst/>
          </a:prstGeom>
        </p:spPr>
        <p:style>
          <a:lnRef idx="2">
            <a:schemeClr val="dk1"/>
          </a:lnRef>
          <a:fillRef idx="1">
            <a:schemeClr val="lt1"/>
          </a:fillRef>
          <a:effectRef idx="0">
            <a:schemeClr val="dk1"/>
          </a:effectRef>
          <a:fontRef idx="minor">
            <a:schemeClr val="dk1"/>
          </a:fontRef>
        </p:style>
        <p:txBody>
          <a:bodyPr rtlCol="0" anchor="ctr"/>
          <a:lstStyle/>
          <a:p>
            <a:pPr algn="ctr"/>
            <a:r>
              <a:rPr lang="id-ID" sz="3200" dirty="0" smtClean="0"/>
              <a:t>Catatan !!!</a:t>
            </a:r>
          </a:p>
          <a:p>
            <a:pPr algn="ctr"/>
            <a:r>
              <a:rPr lang="id-ID" sz="3200" dirty="0" smtClean="0"/>
              <a:t>Tabel diatas bukan berarti smua pasien psikotik harus mendapat terapi yg sangat terstruktur &amp; smua pasien neurotik harus mendapat terapi eksploratif.</a:t>
            </a:r>
          </a:p>
          <a:p>
            <a:pPr algn="ctr"/>
            <a:r>
              <a:rPr lang="id-ID" sz="3200" dirty="0" smtClean="0"/>
              <a:t>Pemilihan terapi tetap bergantung pada :</a:t>
            </a:r>
          </a:p>
          <a:p>
            <a:pPr algn="ctr"/>
            <a:r>
              <a:rPr lang="id-ID" sz="3200" dirty="0"/>
              <a:t>k</a:t>
            </a:r>
            <a:r>
              <a:rPr lang="id-ID" sz="3200" dirty="0" smtClean="0"/>
              <a:t>ondisi pasien </a:t>
            </a:r>
            <a:r>
              <a:rPr lang="id-ID" sz="3200" dirty="0" smtClean="0">
                <a:sym typeface="Wingdings" panose="05000000000000000000" pitchFamily="2" charset="2"/>
              </a:rPr>
              <a:t> hasil asessmen  tujuan  pendekatan terapi  kompetensi terapis  setting  keamanan pasien</a:t>
            </a:r>
            <a:endParaRPr lang="en-US" sz="3200" dirty="0"/>
          </a:p>
        </p:txBody>
      </p:sp>
    </p:spTree>
    <p:extLst>
      <p:ext uri="{BB962C8B-B14F-4D97-AF65-F5344CB8AC3E}">
        <p14:creationId xmlns:p14="http://schemas.microsoft.com/office/powerpoint/2010/main" val="3685922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A41AC481-B287-49C8-90EF-C669597D2D0A}"/>
    </a:ext>
  </a:extLst>
</a:theme>
</file>

<file path=docProps/app.xml><?xml version="1.0" encoding="utf-8"?>
<Properties xmlns="http://schemas.openxmlformats.org/officeDocument/2006/extended-properties" xmlns:vt="http://schemas.openxmlformats.org/officeDocument/2006/docPropsVTypes">
  <Template>Integral</Template>
  <TotalTime>343</TotalTime>
  <Words>1121</Words>
  <Application>Microsoft Office PowerPoint</Application>
  <PresentationFormat>Widescreen</PresentationFormat>
  <Paragraphs>119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Tw Cen MT</vt:lpstr>
      <vt:lpstr>Tw Cen MT Condensed</vt:lpstr>
      <vt:lpstr>Wingdings</vt:lpstr>
      <vt:lpstr>Wingdings 3</vt:lpstr>
      <vt:lpstr>Integral</vt:lpstr>
      <vt:lpstr>Manfaat maupun perbedaan</vt:lpstr>
      <vt:lpstr>Bayangkan 2 situasi berikut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Manfaat maupun perbedaan</dc:title>
  <dc:creator>Windows User</dc:creator>
  <cp:lastModifiedBy>Windows User</cp:lastModifiedBy>
  <cp:revision>29</cp:revision>
  <dcterms:created xsi:type="dcterms:W3CDTF">2026-10-16T01:31:58Z</dcterms:created>
  <dcterms:modified xsi:type="dcterms:W3CDTF">2026-10-16T09:09:27Z</dcterms:modified>
</cp:coreProperties>
</file>